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12192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La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g4JhpJrftkfB6D2Wylie1HbeTM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4C291F-FCA6-4557-9FAA-D6561481C847}">
  <a:tblStyle styleId="{184C291F-FCA6-4557-9FAA-D6561481C84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LatoLight-bold.fntdata"/><Relationship Id="rId14" Type="http://schemas.openxmlformats.org/officeDocument/2006/relationships/slide" Target="slides/slide9.xml"/><Relationship Id="rId36" Type="http://schemas.openxmlformats.org/officeDocument/2006/relationships/font" Target="fonts/LatoLight-regular.fntdata"/><Relationship Id="rId17" Type="http://schemas.openxmlformats.org/officeDocument/2006/relationships/slide" Target="slides/slide12.xml"/><Relationship Id="rId39" Type="http://schemas.openxmlformats.org/officeDocument/2006/relationships/font" Target="fonts/LatoLight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Ligh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i.google/research/pubs/pub45530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thelp.ithome.com.tw/articles/10216322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我們今天要介紹的是AI人工智慧與機器學習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e51734095_5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e51734095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機</a:t>
            </a:r>
            <a:r>
              <a:rPr lang="zh-TW" sz="1400">
                <a:solidFill>
                  <a:srgbClr val="171717"/>
                </a:solidFill>
              </a:rPr>
              <a:t>器學習的模型</a:t>
            </a:r>
            <a:r>
              <a:rPr lang="zh-TW" sz="1400">
                <a:solidFill>
                  <a:srgbClr val="171717"/>
                </a:solidFill>
                <a:highlight>
                  <a:srgbClr val="FFFFFF"/>
                </a:highlight>
              </a:rPr>
              <a:t>是一種已定型的檔案，可以</a:t>
            </a:r>
            <a:r>
              <a:rPr lang="zh-TW" sz="1400">
                <a:solidFill>
                  <a:srgbClr val="171717"/>
                </a:solidFill>
              </a:rPr>
              <a:t>用資料來訓練他，能提供演算法、推理這些資料，並從中學習。上面的</a:t>
            </a:r>
            <a:r>
              <a:rPr lang="zh-TW" sz="1400">
                <a:solidFill>
                  <a:schemeClr val="dk1"/>
                </a:solidFill>
              </a:rPr>
              <a:t>機器學習模型中除了k平均算法是非監督式學習及強化學習是強化式學習，其他都是監督式學習</a:t>
            </a:r>
            <a:r>
              <a:rPr b="1" lang="zh-TW" sz="1400">
                <a:solidFill>
                  <a:schemeClr val="dk1"/>
                </a:solidFill>
              </a:rPr>
              <a:t>。</a:t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bb885a831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bb885a8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大數據就是我們每天從電腦、手機等所產生的資料。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對企業而言，大數據可以提升服務品質、增加管理效率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對一般人來說，大數據可以記錄自己的所有資料，是管理自己的工具之一</a:t>
            </a:r>
            <a:endParaRPr sz="12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如圖，所以大數據是產出人工智慧的基本元素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032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b885a831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b885a8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深度學習是機器學習的分支，它多了人工神經網路來模仿人類大腦學習的方式，還</a:t>
            </a:r>
            <a:r>
              <a:rPr lang="zh-TW" sz="13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具有自動節取特徵的能力，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通常會有1個輸入層和輸出層、隱藏層可以有很多層，輸入層是輸入資料的特徵值，舉例來說，今天要判斷一個人是男生還是女生，放入輸入層的特徵值就是這個人的有沒有喉結、聲音高低等。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隱藏層指在內部的運算，由神經元組成，而輸出層則是經過隱藏層的運算所得到的預測值，在這個例子中你會得出他是男生或是女生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be6dc56e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be6dc56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神經網路是</a:t>
            </a:r>
            <a:r>
              <a:rPr lang="zh-TW" sz="1350">
                <a:solidFill>
                  <a:srgbClr val="202122"/>
                </a:solidFill>
                <a:highlight>
                  <a:srgbClr val="FFFFFF"/>
                </a:highlight>
              </a:rPr>
              <a:t>由大量的神經元聯結組成，</a:t>
            </a:r>
            <a:r>
              <a:rPr lang="zh-TW" sz="1400">
                <a:solidFill>
                  <a:schemeClr val="dk1"/>
                </a:solidFill>
              </a:rPr>
              <a:t>有下列這四種神經網路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神經網路（NN）是各種神經網路的基礎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卷積神經網路（CNN），專門解決圖像問題，將圖像的局部訊息拼接起來，得到整幅圖的特徵，類似於拼圖的概念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循環神經網路（RNN），專門解決時間序列問題，具有記憶的功能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深度神經網路(DNN)，</a:t>
            </a:r>
            <a:r>
              <a:rPr lang="zh-TW" sz="1300">
                <a:solidFill>
                  <a:schemeClr val="dk1"/>
                </a:solidFill>
              </a:rPr>
              <a:t>是一種模仿生物神經系統的模型，可以讓程式具備自主學習的能力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150">
                <a:solidFill>
                  <a:schemeClr val="dk1"/>
                </a:solidFill>
                <a:highlight>
                  <a:srgbClr val="F4CCCC"/>
                </a:highlight>
              </a:rPr>
              <a:t>(時間序列是一組按照時間發生先後順序進行排列的序列</a:t>
            </a:r>
            <a:r>
              <a:rPr lang="zh-TW" sz="1050">
                <a:solidFill>
                  <a:schemeClr val="dk1"/>
                </a:solidFill>
                <a:highlight>
                  <a:srgbClr val="F4CCCC"/>
                </a:highlight>
              </a:rPr>
              <a:t>)</a:t>
            </a:r>
            <a:endParaRPr sz="1050">
              <a:solidFill>
                <a:schemeClr val="dk1"/>
              </a:solidFill>
              <a:highlight>
                <a:srgbClr val="F4CCCC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e51734095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e5173409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機器學習、深度學習、人工智慧的關係是: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機器學習包含深度學習，機器學習及深度學習是用來實現人工智慧的方法之一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e51734095_1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e51734095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接下來我們要舉幾個例子來讓大家更了解人工智慧，像是這三個卡通和電影分別是哆啦A夢、瓦力、阿拉蕾，就是影視中人工智慧的例子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e51734095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e5173409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虛擬助理能</a:t>
            </a:r>
            <a:r>
              <a:rPr lang="zh-TW" sz="1200">
                <a:solidFill>
                  <a:schemeClr val="dk1"/>
                </a:solidFill>
              </a:rPr>
              <a:t>模擬真人對話或</a:t>
            </a:r>
            <a:r>
              <a:rPr lang="zh-TW">
                <a:solidFill>
                  <a:schemeClr val="dk1"/>
                </a:solidFill>
              </a:rPr>
              <a:t>替人執行服務</a:t>
            </a:r>
            <a:r>
              <a:rPr lang="zh-TW" sz="1200">
                <a:solidFill>
                  <a:schemeClr val="dk1"/>
                </a:solidFill>
              </a:rPr>
              <a:t>，</a:t>
            </a:r>
            <a:r>
              <a:rPr lang="zh-TW">
                <a:solidFill>
                  <a:schemeClr val="dk1"/>
                </a:solidFill>
              </a:rPr>
              <a:t>像是： Google 助理、 Siri、</a:t>
            </a:r>
            <a:r>
              <a:rPr b="1" lang="zh-TW" u="sng">
                <a:solidFill>
                  <a:srgbClr val="4A86E8"/>
                </a:solidFill>
              </a:rPr>
              <a:t>(點一下</a:t>
            </a:r>
            <a:r>
              <a:rPr b="1" lang="zh-TW">
                <a:solidFill>
                  <a:srgbClr val="4A86E8"/>
                </a:solidFill>
              </a:rPr>
              <a:t>)</a:t>
            </a:r>
            <a:r>
              <a:rPr lang="zh-TW" sz="1200">
                <a:solidFill>
                  <a:schemeClr val="dk1"/>
                </a:solidFill>
              </a:rPr>
              <a:t>自動回復功能、提供疫情即時資訊等</a:t>
            </a:r>
            <a:r>
              <a:rPr lang="zh-TW">
                <a:solidFill>
                  <a:schemeClr val="dk1"/>
                </a:solidFill>
              </a:rPr>
              <a:t>，能精準的預測並了解用戶所表達的問題及需求。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42424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●"/>
            </a:pPr>
            <a:r>
              <a:rPr lang="zh-TW" sz="1200">
                <a:solidFill>
                  <a:srgbClr val="484848"/>
                </a:solidFill>
                <a:highlight>
                  <a:srgbClr val="FFFFFF"/>
                </a:highlight>
              </a:rPr>
              <a:t>現在有很多人仰賴智能助理來輔助他的工作及生活，像是定鬧鐘、紀錄代辦事項、查詢資料等等。</a:t>
            </a:r>
            <a:endParaRPr sz="1200">
              <a:solidFill>
                <a:srgbClr val="48484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484848"/>
                </a:solidFill>
                <a:highlight>
                  <a:srgbClr val="FFFFFF"/>
                </a:highlight>
              </a:rPr>
              <a:t>智能助理是企業透過機器學習技術，讓人工智慧變得更聰明，能更加精準的預測並了解用戶語言所表達的問題及需求。</a:t>
            </a:r>
            <a:endParaRPr sz="1200">
              <a:solidFill>
                <a:srgbClr val="48484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484848"/>
                </a:solidFill>
                <a:highlight>
                  <a:srgbClr val="FFFFFF"/>
                </a:highlight>
              </a:rPr>
              <a:t>目前已經有非常多的語音助手在我們身邊，像是：Google 的 Google Now、Apple 的 Siri、微軟的 Cortana 與 Amazon 的 Echo…等。</a:t>
            </a:r>
            <a:endParaRPr sz="1200">
              <a:solidFill>
                <a:srgbClr val="48484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●"/>
            </a:pPr>
            <a:r>
              <a:rPr lang="zh-TW" sz="1200">
                <a:solidFill>
                  <a:srgbClr val="484848"/>
                </a:solidFill>
                <a:highlight>
                  <a:srgbClr val="FFFFFF"/>
                </a:highlight>
              </a:rPr>
              <a:t>大家是否都有過這樣的經驗：在你想私訊一個FB粉絲專頁，點開聊天頁面後便自動出現可以與你互動的對話框讓你選擇及互動。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484848"/>
                </a:solidFill>
                <a:highlight>
                  <a:srgbClr val="FFFFFF"/>
                </a:highlight>
              </a:rPr>
              <a:t>在使用商品遇到問題時，大家很多反應都是會去尋找客服請求協助，但這對企業來說是非常消耗人力資源的，所以大家透過「設定聊天機器人」，讓客戶可以在詢問指定關鍵字時，機器便立刻找出問題的解答，提供給消費者，大幅減少人工回應的時間。</a:t>
            </a:r>
            <a:endParaRPr sz="1200">
              <a:solidFill>
                <a:srgbClr val="484848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484848"/>
              </a:buClr>
              <a:buSzPts val="1200"/>
              <a:buChar char="●"/>
            </a:pPr>
            <a:r>
              <a:rPr b="1" lang="zh-TW" sz="1200">
                <a:solidFill>
                  <a:srgbClr val="484848"/>
                </a:solidFill>
                <a:highlight>
                  <a:srgbClr val="FFFFFF"/>
                </a:highlight>
              </a:rPr>
              <a:t>猜你喜歡的音樂、影片：</a:t>
            </a:r>
            <a:endParaRPr b="1" sz="1200">
              <a:solidFill>
                <a:srgbClr val="48484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484848"/>
                </a:solidFill>
                <a:highlight>
                  <a:srgbClr val="FFFFFF"/>
                </a:highlight>
              </a:rPr>
              <a:t>當你在Youtuber上觀看影片時，是否都有注意到你看的影片下方，系統會自動幫你整理「你感興趣」的影片，然後就會繼續點開下一部影片，然後…一個下午就這樣過去了。</a:t>
            </a:r>
            <a:endParaRPr sz="1200">
              <a:solidFill>
                <a:srgbClr val="48484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484848"/>
                </a:solidFill>
                <a:highlight>
                  <a:srgbClr val="FFFFFF"/>
                </a:highlight>
              </a:rPr>
              <a:t>這也是透過機器學習推薦算法上的深度神經網絡來達成的。</a:t>
            </a:r>
            <a:endParaRPr sz="1200">
              <a:solidFill>
                <a:srgbClr val="48484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484848"/>
                </a:solidFill>
                <a:highlight>
                  <a:srgbClr val="FFFFFF"/>
                </a:highlight>
              </a:rPr>
              <a:t>而在這個深度學習的機制中，有非常多有趣的設定，像是：如果你的沒有點擊系統提供的「推薦影片」，則該影片的排名就會下降，也會降低推薦給其他用戶的機會。(所以如果看到自己喜歡的Youtuber影片出現，一定要記得點下去啊!)</a:t>
            </a:r>
            <a:endParaRPr sz="1200">
              <a:solidFill>
                <a:srgbClr val="48484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484848"/>
                </a:solidFill>
                <a:highlight>
                  <a:srgbClr val="FFFFFF"/>
                </a:highlight>
              </a:rPr>
              <a:t>更多機制都記錄在這篇論文中：</a:t>
            </a:r>
            <a:r>
              <a:rPr lang="zh-TW" sz="1200">
                <a:solidFill>
                  <a:srgbClr val="178FAC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https://ai.google/research/pubs/pub45530</a:t>
            </a:r>
            <a:endParaRPr sz="1200">
              <a:solidFill>
                <a:srgbClr val="178FA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484848"/>
                </a:solidFill>
                <a:highlight>
                  <a:srgbClr val="FFFFFF"/>
                </a:highlight>
              </a:rPr>
              <a:t>當然除了Youtuber以外，還有很多網站也提供相關的服務，如 Netflix、Spotify、Facebook等</a:t>
            </a:r>
            <a:endParaRPr sz="1200">
              <a:solidFill>
                <a:srgbClr val="48484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8484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84848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42424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e51734095_3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e51734095_3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透過AI增進個人化推薦的精準度，</a:t>
            </a:r>
            <a:r>
              <a:rPr lang="zh-TW" sz="1150">
                <a:solidFill>
                  <a:schemeClr val="dk1"/>
                </a:solidFill>
              </a:rPr>
              <a:t>知道消費者在瀏覽網頁時的習慣及行為，來幫助行銷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e51734095_3_6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e51734095_3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送餐機器人的主要核心技術在於室內定位導航，其配備雷達、深度視覺、空間環境感知、智慧語音辨識等技術，即可做到智慧辨識障礙物與躲避、自動優化送餐路徑、菜品檢測、與顧客互動等功能，且比起人工送餐可大幅提高速度與精準度。操作的部分只要服務生將菜品放在送餐機器人並且輸入桌號，機器人就會將菜品送到正確的餐桌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</a:rPr>
              <a:t>像是摩斯漢堡的送餐機器人其智慧移動平台具備空間定位、地圖編輯、動態避障、精準穿越等功能，能靈活穿梭在店鋪中完成送餐任務，且機器人臉部還有展示螢幕，可透過聲音、影像與客人互動，未來也計畫推出「摩斯機器人為您慶生」的客製化活動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f1af09c45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f1af09c4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人臉辨識的原理是截取臉部特徵，並與登錄過的臉部特徵比對來確認身分，是深度學習中的應用，最常見的例子像快速通關、Face ID臉部解鎖功能等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e51734095_5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e51734095_5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我們會分為5個部份報告，分別是人工智慧、機器學習、機器學習的分支、人工智慧的例子以及未來發展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e51734095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e5173409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</a:rPr>
              <a:t>實行超自動化:企業內的一切運作都是可以被自動化，讓原本以軟件運行的設備，改用超自動化操作的流程，透過機器人流程自動化、人工智慧、機器學習等技術，讓機器擁有自我判斷的能力，因應數據按照不同條件與情況作出快速的調節，從而複製人們在自動化過程中所參與的工作。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FFFFFF"/>
                </a:highlight>
              </a:rPr>
              <a:t>解決網絡安全問題:許多公司以完全遙距的方式工作，不過有關的資訊、密碼、機密文件的安全均受到考驗，而未來透過使用 AI ，可以用來辨識新的攻擊威脅，如檢測出可疑 IP 地址和潛在的數據洩露，更可以結合區塊鏈技術，保障數據安全及改善遠距的身份驗證，讓公司可以隨時得知何人及何時曾查閱的資訊。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chemeClr val="dk1"/>
                </a:solidFill>
                <a:highlight>
                  <a:srgbClr val="FFFFFF"/>
                </a:highlight>
              </a:rPr>
              <a:t>以人工智能整合工程策略，並專注於在開發、驗證、部署各種不同的機器學習，為企業提供實時最佳解決方案，從而縮短開發的時間，強化 AI 模型的穩定性及生產效能。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e5173409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e517340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ea00fc358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ea00fc35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ba8940409_0_1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ba8940409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人工智慧是讓電腦表現出像人類一樣的思考判斷，可以協助決策，並採取行動幫助我們解決問題。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>
                <a:solidFill>
                  <a:schemeClr val="dk1"/>
                </a:solidFill>
              </a:rPr>
              <a:t>1947年科學家艾倫圖靈在他的論文--計算機與智能中提到一個問題-機器能思考嗎?他提出AI的概念，人工智慧又分為強人工智慧和弱人工智慧，強人工智慧能夠像人類一樣推理並得到結論；弱人工智慧只處理特定的問題，模仿人類做事的方法，不進行推理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2323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e51734095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e51734095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1"/>
                </a:solidFill>
              </a:rPr>
              <a:t>1949圖靈提出了「圖靈測試」又稱模仿遊戲，用來判斷一台電腦是否具有智能。用旁邊的圖來說明，C是提問者AB需要對問題做出回應讓C去判斷誰是人誰是電腦，如果C分辨不出哪個是人哪個是電腦，那A電腦就是具有智能的電腦。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44444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ba8940409_0_10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ba8940409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dk1"/>
                </a:solidFill>
              </a:rPr>
              <a:t>人工智慧發展到現在遇到2次瓶頸及3次高峰，人工智慧這個詞是在1956年的達特茅斯會議中誕生，第一個瓶頸是遇到資金上的困難還有計算速度不夠快、數據量不足等問題，為了解決這些問題機器學習從 1980年興起，但在1987到1993年間，個人電腦的理念不斷蔓延，因此遇到第二次瓶頸，後來因為神經網路的發展，使機器學習快速進步，1997 年深藍電腦戰勝了西洋棋世界冠軍，2006 年，深度學習正式創立，人工智慧再次得到了突破性的發展，現在可以說是人工智慧的第三次高峰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.第一次高峰（黎明期）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1956年：達特矛斯會議召開，世界各地的專家開始研究人工智慧。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1965年：可以與人類講話的機器人Eliza出現。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1966年：因海耶斯的建議，美國國家科學研究委員會（NRC）停止對機器翻譯研究所的資助。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1969年：軍事網路ARPANET（網際網路的始祖）的啟動。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1970年：Intel研發出微處理器（CPU），開啟第四代電腦的時代。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1973年：因萊特西爾教授的建言，英國政府停止對人工智慧研究的資助。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1974年：實用等級的專家系統Mycin誕生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「第二次高峰」處理大量資訊的電腦時代</a:t>
            </a:r>
            <a:endParaRPr sz="1400"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1984年：啟動把常識和知識資料化的Cyc專案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1986年：將倒傳遞應用在類神經網路學習上，為深度學習的第一階段發展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1989年：資料探勘技術出現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1991年：World Wide Web全球資訊網（www）出現，加速網路世界的發展</a:t>
            </a:r>
            <a:endParaRPr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  <a:highlight>
                  <a:schemeClr val="accent4"/>
                </a:highlight>
                <a:latin typeface="Lato"/>
                <a:ea typeface="Lato"/>
                <a:cs typeface="Lato"/>
                <a:sym typeface="Lato"/>
              </a:rPr>
              <a:t>1997年：人工智慧DeepBlue打敗了世界西洋棋冠軍加里·基莫維奇·卡斯帕洛夫</a:t>
            </a:r>
            <a:endParaRPr>
              <a:solidFill>
                <a:schemeClr val="dk1"/>
              </a:solidFill>
              <a:highlight>
                <a:schemeClr val="accent4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2005年：庫茲威爾發表了技術奇點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「第三次高峰」深度學習出生和急遽發展的時代</a:t>
            </a:r>
            <a:endParaRPr sz="15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2006年：傑弗里·辛頓開啟以深度學習為基礎的研究專題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2011年：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1.IBM的Watson在美國著名的益智節目「危險邊緣」裡打敗了兩位益智王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chemeClr val="dk1"/>
                </a:solidFill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2.智慧型手機開始內建語音助理功能</a:t>
            </a:r>
            <a:endParaRPr sz="1350">
              <a:solidFill>
                <a:schemeClr val="dk1"/>
              </a:solidFill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2012年：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1.Google開始在一般道路上執行自動駕駛車的實驗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2.搭載深度學習的人工智慧在影像辨識比賽（ILSVRC）中獲得優秀的成績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3.Google的人工智慧成功辨識出「貓」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2016年：Google的人工智慧AlphaGo成功打敗韓國的九段棋士李世乭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2017年：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1.人工智慧Libratus和DeepStack成功打敗職業撲克牌選手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50">
                <a:solidFill>
                  <a:srgbClr val="303233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2.Google的人工智慧AlphaGo打敗中國大陸的九段棋士柯潔</a:t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03233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e51734095_5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e51734095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機器學習是一種弱人工智慧，讓機器從大量資料中學習規則的演算法及如何預測未來，這樣以後就能運用這些規則讓電腦表現出智慧的行為，但機器仍然需要人類協助閱讀資料並學習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1212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bb885a831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bb885a8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機器學習分成4種，分別是監督式、非監督式、半監督式、強化式學習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f1af09c45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f1af09c45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1.監督式學習是準備好標準化的資訊，讓人工智慧往單一個方向學習及分析，在過程中對比誤差並修正，這是機器學習中最常見的技術，但在面對未知領域時，幾乎是完全無法運作。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2.非監督式學習是沒有訓練資料，讓人工智慧自行依屬性歸類資料，不對資訊有正不正確的判別，從中自我學習。這是資料探勘初期中好用的工具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3.半監督式學習是介於監督式與非監督式之間的一種學習方式，使用少量的完整資料，以及其他不完整的資料來讓它自行學習判斷。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dk1"/>
                </a:solidFill>
              </a:rPr>
              <a:t>4.強化式學習是不給機器任何的資料，讓機器直接從互動中去學習，這是最接近大自然與人類原本的學習方式。讓機器透過環境的回饋，不斷嘗試與修正至最佳化的模型。</a:t>
            </a:r>
            <a:endParaRPr sz="12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bb885a831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bb885a83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u="sng">
                <a:solidFill>
                  <a:schemeClr val="hlink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  <a:hlinkClick r:id="rId2"/>
              </a:rPr>
              <a:t> https://ithelp.ithome.com.tw/articles/10216322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dba8940409_0_990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4" name="Google Shape;14;gdba8940409_0_990"/>
          <p:cNvSpPr txBox="1"/>
          <p:nvPr>
            <p:ph idx="1" type="subTitle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gdba8940409_0_990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6" name="Google Shape;16;gdba8940409_0_990"/>
          <p:cNvSpPr txBox="1"/>
          <p:nvPr>
            <p:ph idx="11" type="ftr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7" name="Google Shape;17;gdba8940409_0_990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results">
  <p:cSld name="Three images with resul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dba8940409_0_1038"/>
          <p:cNvSpPr txBox="1"/>
          <p:nvPr>
            <p:ph idx="1" type="body"/>
          </p:nvPr>
        </p:nvSpPr>
        <p:spPr>
          <a:xfrm>
            <a:off x="603251" y="4802510"/>
            <a:ext cx="3260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just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1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62" name="Google Shape;62;gdba8940409_0_1038"/>
          <p:cNvSpPr/>
          <p:nvPr>
            <p:ph idx="2" type="pic"/>
          </p:nvPr>
        </p:nvSpPr>
        <p:spPr>
          <a:xfrm>
            <a:off x="603251" y="1579885"/>
            <a:ext cx="3260400" cy="21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25" lIns="90100" spcFirstLastPara="1" rIns="90100" wrap="square" tIns="45025">
            <a:noAutofit/>
          </a:bodyPr>
          <a:lstStyle>
            <a:lvl1pPr lvl="0" marR="0" rtl="0" algn="ctr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gdba8940409_0_1038"/>
          <p:cNvSpPr/>
          <p:nvPr/>
        </p:nvSpPr>
        <p:spPr>
          <a:xfrm>
            <a:off x="603251" y="3703323"/>
            <a:ext cx="3258232" cy="777238"/>
          </a:xfrm>
          <a:custGeom>
            <a:rect b="b" l="l" r="r" t="t"/>
            <a:pathLst>
              <a:path extrusionOk="0" h="647698" w="2445202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3325" lIns="86675" spcFirstLastPara="1" rIns="86675" wrap="square" tIns="433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gdba8940409_0_1038"/>
          <p:cNvSpPr txBox="1"/>
          <p:nvPr>
            <p:ph idx="3" type="body"/>
          </p:nvPr>
        </p:nvSpPr>
        <p:spPr>
          <a:xfrm>
            <a:off x="1110172" y="3778347"/>
            <a:ext cx="2259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400" lIns="0" spcFirstLastPara="1" rIns="0" wrap="square" tIns="38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65" name="Google Shape;65;gdba8940409_0_1038"/>
          <p:cNvSpPr txBox="1"/>
          <p:nvPr>
            <p:ph idx="4" type="body"/>
          </p:nvPr>
        </p:nvSpPr>
        <p:spPr>
          <a:xfrm>
            <a:off x="1110172" y="4153139"/>
            <a:ext cx="2259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400" lIns="0" spcFirstLastPara="1" rIns="0" wrap="square" tIns="38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8"/>
              </a:buClr>
              <a:buSzPts val="1500"/>
              <a:buNone/>
              <a:defRPr b="0" sz="1500">
                <a:solidFill>
                  <a:srgbClr val="00587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66" name="Google Shape;66;gdba8940409_0_1038"/>
          <p:cNvSpPr txBox="1"/>
          <p:nvPr>
            <p:ph idx="5" type="body"/>
          </p:nvPr>
        </p:nvSpPr>
        <p:spPr>
          <a:xfrm>
            <a:off x="4345517" y="4802510"/>
            <a:ext cx="3260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just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1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67" name="Google Shape;67;gdba8940409_0_1038"/>
          <p:cNvSpPr/>
          <p:nvPr>
            <p:ph idx="6" type="pic"/>
          </p:nvPr>
        </p:nvSpPr>
        <p:spPr>
          <a:xfrm>
            <a:off x="4345517" y="1579885"/>
            <a:ext cx="3260400" cy="21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25" lIns="90100" spcFirstLastPara="1" rIns="90100" wrap="square" tIns="45025">
            <a:noAutofit/>
          </a:bodyPr>
          <a:lstStyle>
            <a:lvl1pPr lvl="0" marR="0" rtl="0" algn="ctr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gdba8940409_0_1038"/>
          <p:cNvSpPr/>
          <p:nvPr/>
        </p:nvSpPr>
        <p:spPr>
          <a:xfrm>
            <a:off x="4345517" y="3703323"/>
            <a:ext cx="3258232" cy="777238"/>
          </a:xfrm>
          <a:custGeom>
            <a:rect b="b" l="l" r="r" t="t"/>
            <a:pathLst>
              <a:path extrusionOk="0" h="647698" w="2445202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3325" lIns="86675" spcFirstLastPara="1" rIns="86675" wrap="square" tIns="433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dba8940409_0_1038"/>
          <p:cNvSpPr txBox="1"/>
          <p:nvPr>
            <p:ph idx="7" type="body"/>
          </p:nvPr>
        </p:nvSpPr>
        <p:spPr>
          <a:xfrm>
            <a:off x="4852439" y="3778347"/>
            <a:ext cx="2259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400" lIns="0" spcFirstLastPara="1" rIns="0" wrap="square" tIns="38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0" name="Google Shape;70;gdba8940409_0_1038"/>
          <p:cNvSpPr txBox="1"/>
          <p:nvPr>
            <p:ph idx="8" type="body"/>
          </p:nvPr>
        </p:nvSpPr>
        <p:spPr>
          <a:xfrm>
            <a:off x="4852439" y="4153139"/>
            <a:ext cx="2259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400" lIns="0" spcFirstLastPara="1" rIns="0" wrap="square" tIns="38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F51"/>
              </a:buClr>
              <a:buSzPts val="1500"/>
              <a:buNone/>
              <a:defRPr b="0" sz="1500">
                <a:solidFill>
                  <a:srgbClr val="003F5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1" name="Google Shape;71;gdba8940409_0_1038"/>
          <p:cNvSpPr txBox="1"/>
          <p:nvPr>
            <p:ph idx="9" type="body"/>
          </p:nvPr>
        </p:nvSpPr>
        <p:spPr>
          <a:xfrm>
            <a:off x="8315783" y="4802510"/>
            <a:ext cx="32604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just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100"/>
              <a:buNone/>
              <a:defRPr sz="1100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2" name="Google Shape;72;gdba8940409_0_1038"/>
          <p:cNvSpPr/>
          <p:nvPr>
            <p:ph idx="13" type="pic"/>
          </p:nvPr>
        </p:nvSpPr>
        <p:spPr>
          <a:xfrm>
            <a:off x="8315783" y="1579885"/>
            <a:ext cx="3260400" cy="21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25" lIns="90100" spcFirstLastPara="1" rIns="90100" wrap="square" tIns="45025">
            <a:noAutofit/>
          </a:bodyPr>
          <a:lstStyle>
            <a:lvl1pPr lvl="0" marR="0" rtl="0" algn="ctr"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7F7F7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gdba8940409_0_1038"/>
          <p:cNvSpPr/>
          <p:nvPr/>
        </p:nvSpPr>
        <p:spPr>
          <a:xfrm>
            <a:off x="8315783" y="3703323"/>
            <a:ext cx="3258232" cy="777238"/>
          </a:xfrm>
          <a:custGeom>
            <a:rect b="b" l="l" r="r" t="t"/>
            <a:pathLst>
              <a:path extrusionOk="0" h="647698" w="2445202">
                <a:moveTo>
                  <a:pt x="0" y="0"/>
                </a:moveTo>
                <a:lnTo>
                  <a:pt x="2445202" y="0"/>
                </a:lnTo>
                <a:lnTo>
                  <a:pt x="2445202" y="289024"/>
                </a:lnTo>
                <a:cubicBezTo>
                  <a:pt x="2445202" y="487114"/>
                  <a:pt x="2284618" y="647698"/>
                  <a:pt x="2086528" y="647698"/>
                </a:cubicBezTo>
                <a:lnTo>
                  <a:pt x="358674" y="647698"/>
                </a:lnTo>
                <a:cubicBezTo>
                  <a:pt x="160584" y="647698"/>
                  <a:pt x="0" y="487114"/>
                  <a:pt x="0" y="28902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3325" lIns="86675" spcFirstLastPara="1" rIns="86675" wrap="square" tIns="433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gdba8940409_0_1038"/>
          <p:cNvSpPr txBox="1"/>
          <p:nvPr>
            <p:ph idx="14" type="body"/>
          </p:nvPr>
        </p:nvSpPr>
        <p:spPr>
          <a:xfrm>
            <a:off x="8822703" y="3778347"/>
            <a:ext cx="22593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400" lIns="0" spcFirstLastPara="1" rIns="0" wrap="square" tIns="38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5" name="Google Shape;75;gdba8940409_0_1038"/>
          <p:cNvSpPr txBox="1"/>
          <p:nvPr>
            <p:ph idx="15" type="body"/>
          </p:nvPr>
        </p:nvSpPr>
        <p:spPr>
          <a:xfrm>
            <a:off x="8822703" y="4153139"/>
            <a:ext cx="22593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400" lIns="0" spcFirstLastPara="1" rIns="0" wrap="square" tIns="38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878"/>
              </a:buClr>
              <a:buSzPts val="1500"/>
              <a:buNone/>
              <a:defRPr b="0" sz="1500">
                <a:solidFill>
                  <a:srgbClr val="005878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ba8940409_0_1054"/>
          <p:cNvSpPr txBox="1"/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8" name="Google Shape;78;gdba8940409_0_1054"/>
          <p:cNvSpPr txBox="1"/>
          <p:nvPr>
            <p:ph idx="10" type="dt"/>
          </p:nvPr>
        </p:nvSpPr>
        <p:spPr>
          <a:xfrm>
            <a:off x="609601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79" name="Google Shape;79;gdba8940409_0_1054"/>
          <p:cNvSpPr txBox="1"/>
          <p:nvPr>
            <p:ph idx="11" type="ftr"/>
          </p:nvPr>
        </p:nvSpPr>
        <p:spPr>
          <a:xfrm>
            <a:off x="4165601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0" name="Google Shape;80;gdba8940409_0_1054"/>
          <p:cNvSpPr txBox="1"/>
          <p:nvPr>
            <p:ph idx="12" type="sldNum"/>
          </p:nvPr>
        </p:nvSpPr>
        <p:spPr>
          <a:xfrm>
            <a:off x="8737602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标题和内容">
  <p:cSld name="1_标题和内容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ba8940409_0_1060"/>
          <p:cNvSpPr txBox="1"/>
          <p:nvPr>
            <p:ph hasCustomPrompt="1" type="title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</p:spPr>
        <p:txBody>
          <a:bodyPr anchorCtr="0" anchor="b" bIns="60925" lIns="121900" spcFirstLastPara="1" rIns="121900" wrap="square" tIns="609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84" name="Google Shape;84;gdba8940409_0_1060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501650" lvl="0" marL="457200" rtl="0" algn="ctr">
              <a:spcBef>
                <a:spcPts val="900"/>
              </a:spcBef>
              <a:spcAft>
                <a:spcPts val="0"/>
              </a:spcAft>
              <a:buSzPts val="4300"/>
              <a:buChar char="•"/>
              <a:defRPr/>
            </a:lvl1pPr>
            <a:lvl2pPr indent="-463550" lvl="1" marL="914400" rtl="0" algn="ctr">
              <a:spcBef>
                <a:spcPts val="700"/>
              </a:spcBef>
              <a:spcAft>
                <a:spcPts val="0"/>
              </a:spcAft>
              <a:buSzPts val="3700"/>
              <a:buChar char="–"/>
              <a:defRPr/>
            </a:lvl2pPr>
            <a:lvl3pPr indent="-431800" lvl="2" marL="1371600" rtl="0" algn="ctr"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00050" lvl="3" marL="1828800" rtl="0" algn="ctr">
              <a:spcBef>
                <a:spcPts val="500"/>
              </a:spcBef>
              <a:spcAft>
                <a:spcPts val="0"/>
              </a:spcAft>
              <a:buSzPts val="2700"/>
              <a:buChar char="–"/>
              <a:defRPr/>
            </a:lvl4pPr>
            <a:lvl5pPr indent="-400050" lvl="4" marL="2286000" rtl="0" algn="ctr">
              <a:spcBef>
                <a:spcPts val="500"/>
              </a:spcBef>
              <a:spcAft>
                <a:spcPts val="0"/>
              </a:spcAft>
              <a:buSzPts val="2700"/>
              <a:buChar char="»"/>
              <a:defRPr/>
            </a:lvl5pPr>
            <a:lvl6pPr indent="-400050" lvl="5" marL="2743200" rtl="0" algn="ctr"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6pPr>
            <a:lvl7pPr indent="-400050" lvl="6" marL="3200400" rtl="0" algn="ctr"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7pPr>
            <a:lvl8pPr indent="-400050" lvl="7" marL="3657600" rtl="0" algn="ctr"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8pPr>
            <a:lvl9pPr indent="-400050" lvl="8" marL="4114800" rtl="0" algn="ctr"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9pPr>
          </a:lstStyle>
          <a:p/>
        </p:txBody>
      </p:sp>
      <p:sp>
        <p:nvSpPr>
          <p:cNvPr id="85" name="Google Shape;85;gdba8940409_0_1060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ba8940409_0_106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88" name="Google Shape;88;gdba8940409_0_106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501650" lvl="0" marL="457200" rtl="0">
              <a:spcBef>
                <a:spcPts val="900"/>
              </a:spcBef>
              <a:spcAft>
                <a:spcPts val="0"/>
              </a:spcAft>
              <a:buSzPts val="4300"/>
              <a:buChar char="•"/>
              <a:defRPr/>
            </a:lvl1pPr>
            <a:lvl2pPr indent="-463550" lvl="1" marL="914400" rtl="0">
              <a:spcBef>
                <a:spcPts val="700"/>
              </a:spcBef>
              <a:spcAft>
                <a:spcPts val="0"/>
              </a:spcAft>
              <a:buSzPts val="3700"/>
              <a:buChar char="–"/>
              <a:defRPr/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SzPts val="3200"/>
              <a:buChar char="•"/>
              <a:defRPr/>
            </a:lvl3pPr>
            <a:lvl4pPr indent="-400050" lvl="3" marL="1828800" rtl="0">
              <a:spcBef>
                <a:spcPts val="500"/>
              </a:spcBef>
              <a:spcAft>
                <a:spcPts val="0"/>
              </a:spcAft>
              <a:buSzPts val="2700"/>
              <a:buChar char="–"/>
              <a:defRPr/>
            </a:lvl4pPr>
            <a:lvl5pPr indent="-400050" lvl="4" marL="2286000" rtl="0">
              <a:spcBef>
                <a:spcPts val="500"/>
              </a:spcBef>
              <a:spcAft>
                <a:spcPts val="0"/>
              </a:spcAft>
              <a:buSzPts val="2700"/>
              <a:buChar char="»"/>
              <a:defRPr/>
            </a:lvl5pPr>
            <a:lvl6pPr indent="-400050" lvl="5" marL="2743200" rtl="0"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6pPr>
            <a:lvl7pPr indent="-400050" lvl="6" marL="3200400" rtl="0"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7pPr>
            <a:lvl8pPr indent="-400050" lvl="7" marL="3657600" rtl="0"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8pPr>
            <a:lvl9pPr indent="-400050" lvl="8" marL="4114800" rtl="0">
              <a:spcBef>
                <a:spcPts val="500"/>
              </a:spcBef>
              <a:spcAft>
                <a:spcPts val="0"/>
              </a:spcAft>
              <a:buSzPts val="2700"/>
              <a:buChar char="•"/>
              <a:defRPr/>
            </a:lvl9pPr>
          </a:lstStyle>
          <a:p/>
        </p:txBody>
      </p:sp>
      <p:sp>
        <p:nvSpPr>
          <p:cNvPr id="89" name="Google Shape;89;gdba8940409_0_106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仅标题">
  <p:cSld name="1_仅标题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dba8940409_0_996"/>
          <p:cNvSpPr txBox="1"/>
          <p:nvPr>
            <p:ph idx="10" type="dt"/>
          </p:nvPr>
        </p:nvSpPr>
        <p:spPr>
          <a:xfrm>
            <a:off x="609601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" name="Google Shape;20;gdba8940409_0_996"/>
          <p:cNvSpPr txBox="1"/>
          <p:nvPr>
            <p:ph idx="11" type="ftr"/>
          </p:nvPr>
        </p:nvSpPr>
        <p:spPr>
          <a:xfrm>
            <a:off x="4165601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" name="Google Shape;21;gdba8940409_0_996"/>
          <p:cNvSpPr txBox="1"/>
          <p:nvPr>
            <p:ph idx="12" type="sldNum"/>
          </p:nvPr>
        </p:nvSpPr>
        <p:spPr>
          <a:xfrm>
            <a:off x="8737602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空白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dba8940409_0_1000"/>
          <p:cNvSpPr txBox="1"/>
          <p:nvPr>
            <p:ph idx="10" type="dt"/>
          </p:nvPr>
        </p:nvSpPr>
        <p:spPr>
          <a:xfrm>
            <a:off x="609601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" name="Google Shape;24;gdba8940409_0_1000"/>
          <p:cNvSpPr txBox="1"/>
          <p:nvPr>
            <p:ph idx="11" type="ftr"/>
          </p:nvPr>
        </p:nvSpPr>
        <p:spPr>
          <a:xfrm>
            <a:off x="4165601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5" name="Google Shape;25;gdba8940409_0_1000"/>
          <p:cNvSpPr txBox="1"/>
          <p:nvPr>
            <p:ph idx="12" type="sldNum"/>
          </p:nvPr>
        </p:nvSpPr>
        <p:spPr>
          <a:xfrm>
            <a:off x="8737602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6" name="Google Shape;26;gdba8940409_0_1000"/>
          <p:cNvSpPr txBox="1"/>
          <p:nvPr/>
        </p:nvSpPr>
        <p:spPr>
          <a:xfrm>
            <a:off x="1199456" y="356659"/>
            <a:ext cx="16959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128575" spcFirstLastPara="1" rIns="128575" wrap="square" tIns="6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BFBFB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单击输入标题</a:t>
            </a:r>
            <a:endParaRPr sz="1900">
              <a:solidFill>
                <a:srgbClr val="BFBFB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" name="Google Shape;27;gdba8940409_0_1000"/>
          <p:cNvSpPr/>
          <p:nvPr/>
        </p:nvSpPr>
        <p:spPr>
          <a:xfrm>
            <a:off x="623392" y="356659"/>
            <a:ext cx="5760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>
  <p:cSld name="空白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dba8940409_0_1006"/>
          <p:cNvSpPr txBox="1"/>
          <p:nvPr>
            <p:ph idx="10" type="dt"/>
          </p:nvPr>
        </p:nvSpPr>
        <p:spPr>
          <a:xfrm>
            <a:off x="609601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0" name="Google Shape;30;gdba8940409_0_1006"/>
          <p:cNvSpPr txBox="1"/>
          <p:nvPr>
            <p:ph idx="11" type="ftr"/>
          </p:nvPr>
        </p:nvSpPr>
        <p:spPr>
          <a:xfrm>
            <a:off x="4165601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31" name="Google Shape;31;gdba8940409_0_1006"/>
          <p:cNvSpPr txBox="1"/>
          <p:nvPr>
            <p:ph idx="12" type="sldNum"/>
          </p:nvPr>
        </p:nvSpPr>
        <p:spPr>
          <a:xfrm>
            <a:off x="8737602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2" name="Google Shape;32;gdba8940409_0_1006"/>
          <p:cNvSpPr txBox="1"/>
          <p:nvPr/>
        </p:nvSpPr>
        <p:spPr>
          <a:xfrm>
            <a:off x="1199456" y="319451"/>
            <a:ext cx="26535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128575" spcFirstLastPara="1" rIns="128575" wrap="square" tIns="6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点击添加相关标题文字</a:t>
            </a:r>
            <a:endParaRPr sz="1900"/>
          </a:p>
        </p:txBody>
      </p:sp>
      <p:sp>
        <p:nvSpPr>
          <p:cNvPr id="33" name="Google Shape;33;gdba8940409_0_1006"/>
          <p:cNvSpPr txBox="1"/>
          <p:nvPr/>
        </p:nvSpPr>
        <p:spPr>
          <a:xfrm>
            <a:off x="1199456" y="577185"/>
            <a:ext cx="24057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128575" spcFirstLastPara="1" rIns="128575" wrap="square" tIns="6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ADD RELATED TITLE WORDS</a:t>
            </a:r>
            <a:endParaRPr sz="1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:\Users\Administrator\Desktop\75bab28f863d378bb007a7537ede48fc.jpg" id="34" name="Google Shape;34;gdba8940409_0_10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12491" y="5415624"/>
            <a:ext cx="2880320" cy="2884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Administrator\Desktop\75bab28f863d378bb007a7537ede48fc.jpg" id="35" name="Google Shape;35;gdba8940409_0_10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349" y="164637"/>
            <a:ext cx="862769" cy="86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>
  <p:cSld name="标题和内容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页">
  <p:cSld name="空白页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gdba8940409_0_1015"/>
          <p:cNvGrpSpPr/>
          <p:nvPr/>
        </p:nvGrpSpPr>
        <p:grpSpPr>
          <a:xfrm flipH="1">
            <a:off x="408" y="330644"/>
            <a:ext cx="1792710" cy="505911"/>
            <a:chOff x="2370576" y="533400"/>
            <a:chExt cx="2417354" cy="675900"/>
          </a:xfrm>
        </p:grpSpPr>
        <p:sp>
          <p:nvSpPr>
            <p:cNvPr id="39" name="Google Shape;39;gdba8940409_0_1015"/>
            <p:cNvSpPr/>
            <p:nvPr/>
          </p:nvSpPr>
          <p:spPr>
            <a:xfrm>
              <a:off x="2738030" y="533400"/>
              <a:ext cx="2049900" cy="675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gdba8940409_0_1015"/>
            <p:cNvSpPr/>
            <p:nvPr/>
          </p:nvSpPr>
          <p:spPr>
            <a:xfrm>
              <a:off x="2370576" y="533400"/>
              <a:ext cx="623700" cy="67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60925" lIns="121900" spcFirstLastPara="1" rIns="121900" wrap="square" tIns="609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gdba8940409_0_1015"/>
          <p:cNvSpPr txBox="1"/>
          <p:nvPr/>
        </p:nvSpPr>
        <p:spPr>
          <a:xfrm>
            <a:off x="148819" y="452669"/>
            <a:ext cx="2394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3325" lIns="86675" spcFirstLastPara="1" rIns="86675" wrap="square" tIns="433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相关标题文字</a:t>
            </a:r>
            <a:endParaRPr sz="19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空白">
  <p:cSld name="2_空白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dba8940409_0_1020"/>
          <p:cNvSpPr txBox="1"/>
          <p:nvPr>
            <p:ph idx="10" type="dt"/>
          </p:nvPr>
        </p:nvSpPr>
        <p:spPr>
          <a:xfrm>
            <a:off x="609601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4" name="Google Shape;44;gdba8940409_0_1020"/>
          <p:cNvSpPr txBox="1"/>
          <p:nvPr>
            <p:ph idx="11" type="ftr"/>
          </p:nvPr>
        </p:nvSpPr>
        <p:spPr>
          <a:xfrm>
            <a:off x="4165601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45" name="Google Shape;45;gdba8940409_0_1020"/>
          <p:cNvSpPr txBox="1"/>
          <p:nvPr>
            <p:ph idx="12" type="sldNum"/>
          </p:nvPr>
        </p:nvSpPr>
        <p:spPr>
          <a:xfrm>
            <a:off x="8737602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6" name="Google Shape;46;gdba8940409_0_1020"/>
          <p:cNvSpPr txBox="1"/>
          <p:nvPr/>
        </p:nvSpPr>
        <p:spPr>
          <a:xfrm>
            <a:off x="1199456" y="356659"/>
            <a:ext cx="12171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128575" spcFirstLastPara="1" rIns="128575" wrap="square" tIns="6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产品介绍</a:t>
            </a:r>
            <a:endParaRPr sz="1900"/>
          </a:p>
        </p:txBody>
      </p:sp>
      <p:sp>
        <p:nvSpPr>
          <p:cNvPr id="47" name="Google Shape;47;gdba8940409_0_1020"/>
          <p:cNvSpPr/>
          <p:nvPr/>
        </p:nvSpPr>
        <p:spPr>
          <a:xfrm>
            <a:off x="623392" y="356659"/>
            <a:ext cx="5760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空白">
  <p:cSld name="3_空白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dba8940409_0_1026"/>
          <p:cNvSpPr txBox="1"/>
          <p:nvPr>
            <p:ph idx="10" type="dt"/>
          </p:nvPr>
        </p:nvSpPr>
        <p:spPr>
          <a:xfrm>
            <a:off x="609601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0" name="Google Shape;50;gdba8940409_0_1026"/>
          <p:cNvSpPr txBox="1"/>
          <p:nvPr>
            <p:ph idx="11" type="ftr"/>
          </p:nvPr>
        </p:nvSpPr>
        <p:spPr>
          <a:xfrm>
            <a:off x="4165601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1" name="Google Shape;51;gdba8940409_0_1026"/>
          <p:cNvSpPr txBox="1"/>
          <p:nvPr>
            <p:ph idx="12" type="sldNum"/>
          </p:nvPr>
        </p:nvSpPr>
        <p:spPr>
          <a:xfrm>
            <a:off x="8737602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" name="Google Shape;52;gdba8940409_0_1026"/>
          <p:cNvSpPr txBox="1"/>
          <p:nvPr/>
        </p:nvSpPr>
        <p:spPr>
          <a:xfrm>
            <a:off x="1199456" y="356659"/>
            <a:ext cx="12171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128575" spcFirstLastPara="1" rIns="128575" wrap="square" tIns="6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市场分析</a:t>
            </a:r>
            <a:endParaRPr sz="1900"/>
          </a:p>
        </p:txBody>
      </p:sp>
      <p:sp>
        <p:nvSpPr>
          <p:cNvPr id="53" name="Google Shape;53;gdba8940409_0_1026"/>
          <p:cNvSpPr/>
          <p:nvPr/>
        </p:nvSpPr>
        <p:spPr>
          <a:xfrm>
            <a:off x="623392" y="356659"/>
            <a:ext cx="5760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空白">
  <p:cSld name="4_空白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dba8940409_0_1032"/>
          <p:cNvSpPr txBox="1"/>
          <p:nvPr>
            <p:ph idx="10" type="dt"/>
          </p:nvPr>
        </p:nvSpPr>
        <p:spPr>
          <a:xfrm>
            <a:off x="609601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6" name="Google Shape;56;gdba8940409_0_1032"/>
          <p:cNvSpPr txBox="1"/>
          <p:nvPr>
            <p:ph idx="11" type="ftr"/>
          </p:nvPr>
        </p:nvSpPr>
        <p:spPr>
          <a:xfrm>
            <a:off x="4165601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57" name="Google Shape;57;gdba8940409_0_1032"/>
          <p:cNvSpPr txBox="1"/>
          <p:nvPr>
            <p:ph idx="12" type="sldNum"/>
          </p:nvPr>
        </p:nvSpPr>
        <p:spPr>
          <a:xfrm>
            <a:off x="8737602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8" name="Google Shape;58;gdba8940409_0_1032"/>
          <p:cNvSpPr txBox="1"/>
          <p:nvPr/>
        </p:nvSpPr>
        <p:spPr>
          <a:xfrm>
            <a:off x="1199456" y="356659"/>
            <a:ext cx="1217100" cy="7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4275" lIns="128575" spcFirstLastPara="1" rIns="128575" wrap="square" tIns="6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900">
                <a:solidFill>
                  <a:srgbClr val="7F7F7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未来规划</a:t>
            </a:r>
            <a:endParaRPr sz="1900"/>
          </a:p>
        </p:txBody>
      </p:sp>
      <p:sp>
        <p:nvSpPr>
          <p:cNvPr id="59" name="Google Shape;59;gdba8940409_0_1032"/>
          <p:cNvSpPr/>
          <p:nvPr/>
        </p:nvSpPr>
        <p:spPr>
          <a:xfrm>
            <a:off x="623392" y="356659"/>
            <a:ext cx="5760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dba8940409_0_983"/>
          <p:cNvSpPr txBox="1"/>
          <p:nvPr>
            <p:ph type="title"/>
          </p:nvPr>
        </p:nvSpPr>
        <p:spPr>
          <a:xfrm>
            <a:off x="609601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 b="0" i="0" sz="5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7" name="Google Shape;7;gdba8940409_0_983"/>
          <p:cNvSpPr txBox="1"/>
          <p:nvPr>
            <p:ph idx="1" type="body"/>
          </p:nvPr>
        </p:nvSpPr>
        <p:spPr>
          <a:xfrm>
            <a:off x="609601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501650" lvl="0" marL="4572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3550" lvl="1" marL="9144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gdba8940409_0_983"/>
          <p:cNvSpPr txBox="1"/>
          <p:nvPr>
            <p:ph idx="10" type="dt"/>
          </p:nvPr>
        </p:nvSpPr>
        <p:spPr>
          <a:xfrm>
            <a:off x="609601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gdba8940409_0_983"/>
          <p:cNvSpPr txBox="1"/>
          <p:nvPr>
            <p:ph idx="11" type="ftr"/>
          </p:nvPr>
        </p:nvSpPr>
        <p:spPr>
          <a:xfrm>
            <a:off x="4165601" y="6356352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gdba8940409_0_983"/>
          <p:cNvSpPr txBox="1"/>
          <p:nvPr>
            <p:ph idx="12" type="sldNum"/>
          </p:nvPr>
        </p:nvSpPr>
        <p:spPr>
          <a:xfrm>
            <a:off x="8737602" y="6356352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descr="C:\Users\Administrator\Desktop\j.jpg" id="11" name="Google Shape;11;gdba8940409_0_98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643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2.jpg"/><Relationship Id="rId5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techapple.com/archives/author/taeditor" TargetMode="External"/><Relationship Id="rId4" Type="http://schemas.openxmlformats.org/officeDocument/2006/relationships/hyperlink" Target="https://blog.hiskio.com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"/>
          <p:cNvSpPr txBox="1"/>
          <p:nvPr>
            <p:ph type="ctrTitle"/>
          </p:nvPr>
        </p:nvSpPr>
        <p:spPr>
          <a:xfrm>
            <a:off x="2342400" y="1609950"/>
            <a:ext cx="7507200" cy="25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 sz="62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p1"/>
          <p:cNvSpPr txBox="1"/>
          <p:nvPr>
            <p:ph idx="1" type="subTitle"/>
          </p:nvPr>
        </p:nvSpPr>
        <p:spPr>
          <a:xfrm>
            <a:off x="923300" y="4578925"/>
            <a:ext cx="9144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5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descr="C:\Users\Administrator\Desktop\jiqiren副本.jpg"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175"/>
            <a:ext cx="12192000" cy="686433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5790400" y="2017950"/>
            <a:ext cx="525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300">
                <a:solidFill>
                  <a:schemeClr val="lt1"/>
                </a:solidFill>
              </a:rPr>
              <a:t>AI 人工智慧</a:t>
            </a:r>
            <a:endParaRPr b="1" sz="63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300">
                <a:solidFill>
                  <a:schemeClr val="lt1"/>
                </a:solidFill>
              </a:rPr>
              <a:t>機器學習</a:t>
            </a:r>
            <a:endParaRPr b="1" sz="6300">
              <a:solidFill>
                <a:schemeClr val="lt1"/>
              </a:solidFill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5873800" y="4476150"/>
            <a:ext cx="5089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lt1"/>
                </a:solidFill>
              </a:rPr>
              <a:t>10951002 劉倚禎</a:t>
            </a:r>
            <a:endParaRPr b="1" sz="26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600">
                <a:solidFill>
                  <a:schemeClr val="lt1"/>
                </a:solidFill>
              </a:rPr>
              <a:t>10951025 賴宥瑄</a:t>
            </a:r>
            <a:endParaRPr b="1" sz="2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gde51734095_5_28"/>
          <p:cNvPicPr preferRelativeResize="0"/>
          <p:nvPr/>
        </p:nvPicPr>
        <p:blipFill rotWithShape="1">
          <a:blip r:embed="rId3">
            <a:alphaModFix/>
          </a:blip>
          <a:srcRect b="41281" l="24958" r="59663" t="41090"/>
          <a:stretch/>
        </p:blipFill>
        <p:spPr>
          <a:xfrm>
            <a:off x="5672975" y="187950"/>
            <a:ext cx="3355426" cy="21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de51734095_5_28"/>
          <p:cNvPicPr preferRelativeResize="0"/>
          <p:nvPr/>
        </p:nvPicPr>
        <p:blipFill rotWithShape="1">
          <a:blip r:embed="rId4">
            <a:alphaModFix/>
          </a:blip>
          <a:srcRect b="10333" l="0" r="0" t="14732"/>
          <a:stretch/>
        </p:blipFill>
        <p:spPr>
          <a:xfrm>
            <a:off x="983250" y="2413000"/>
            <a:ext cx="10225493" cy="43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de51734095_5_28"/>
          <p:cNvSpPr/>
          <p:nvPr/>
        </p:nvSpPr>
        <p:spPr>
          <a:xfrm>
            <a:off x="984075" y="799350"/>
            <a:ext cx="4214700" cy="940800"/>
          </a:xfrm>
          <a:prstGeom prst="roundRect">
            <a:avLst>
              <a:gd fmla="val 16667" name="adj"/>
            </a:avLst>
          </a:prstGeom>
          <a:solidFill>
            <a:srgbClr val="D8AFE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機器學習--模型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1" name="Google Shape;191;gde51734095_5_28"/>
          <p:cNvSpPr txBox="1"/>
          <p:nvPr/>
        </p:nvSpPr>
        <p:spPr>
          <a:xfrm>
            <a:off x="-9227225" y="1740150"/>
            <a:ext cx="977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bb885a831_0_34"/>
          <p:cNvSpPr/>
          <p:nvPr/>
        </p:nvSpPr>
        <p:spPr>
          <a:xfrm>
            <a:off x="580675" y="423750"/>
            <a:ext cx="4303200" cy="940800"/>
          </a:xfrm>
          <a:prstGeom prst="roundRect">
            <a:avLst>
              <a:gd fmla="val 16667" name="adj"/>
            </a:avLst>
          </a:prstGeom>
          <a:solidFill>
            <a:srgbClr val="D8AFE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機器學習</a:t>
            </a:r>
            <a:r>
              <a:rPr b="1" lang="zh-TW" sz="4000">
                <a:solidFill>
                  <a:schemeClr val="dk1"/>
                </a:solidFill>
              </a:rPr>
              <a:t>--</a:t>
            </a:r>
            <a:r>
              <a:rPr b="1" lang="zh-TW" sz="4000">
                <a:solidFill>
                  <a:schemeClr val="dk1"/>
                </a:solidFill>
              </a:rPr>
              <a:t>大數據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gdbb885a831_0_34"/>
          <p:cNvSpPr txBox="1"/>
          <p:nvPr/>
        </p:nvSpPr>
        <p:spPr>
          <a:xfrm>
            <a:off x="852225" y="1620925"/>
            <a:ext cx="10131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AFAF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8" name="Google Shape;198;gdbb885a831_0_34"/>
          <p:cNvSpPr txBox="1"/>
          <p:nvPr/>
        </p:nvSpPr>
        <p:spPr>
          <a:xfrm>
            <a:off x="719775" y="1825625"/>
            <a:ext cx="10131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Char char="●"/>
            </a:pPr>
            <a:r>
              <a:rPr lang="zh-TW" sz="3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大量、複雜且不斷增加的資料所彙集成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ato"/>
              <a:buChar char="●"/>
            </a:pPr>
            <a:r>
              <a:rPr lang="zh-TW" sz="36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是人工智慧的根基</a:t>
            </a:r>
            <a:endParaRPr b="1"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9" name="Google Shape;199;gdbb885a831_0_34"/>
          <p:cNvPicPr preferRelativeResize="0"/>
          <p:nvPr/>
        </p:nvPicPr>
        <p:blipFill rotWithShape="1">
          <a:blip r:embed="rId3">
            <a:alphaModFix/>
          </a:blip>
          <a:srcRect b="8159" l="1952" r="29764" t="31845"/>
          <a:stretch/>
        </p:blipFill>
        <p:spPr>
          <a:xfrm>
            <a:off x="5174925" y="3241925"/>
            <a:ext cx="6779549" cy="33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bb885a831_0_15"/>
          <p:cNvSpPr/>
          <p:nvPr/>
        </p:nvSpPr>
        <p:spPr>
          <a:xfrm>
            <a:off x="580675" y="423750"/>
            <a:ext cx="6429000" cy="940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機器學習的分支--</a:t>
            </a:r>
            <a:r>
              <a:rPr b="1" lang="zh-TW" sz="4000">
                <a:solidFill>
                  <a:schemeClr val="dk1"/>
                </a:solidFill>
              </a:rPr>
              <a:t>深度學習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5" name="Google Shape;205;gdbb885a831_0_15"/>
          <p:cNvSpPr txBox="1"/>
          <p:nvPr/>
        </p:nvSpPr>
        <p:spPr>
          <a:xfrm>
            <a:off x="580675" y="1933400"/>
            <a:ext cx="11239800" cy="3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500"/>
              <a:buFont typeface="Georgia"/>
              <a:buChar char="●"/>
            </a:pPr>
            <a:r>
              <a:rPr lang="zh-TW" sz="3500">
                <a:solidFill>
                  <a:srgbClr val="FAFAFA"/>
                </a:solidFill>
                <a:latin typeface="Georgia"/>
                <a:ea typeface="Georgia"/>
                <a:cs typeface="Georgia"/>
                <a:sym typeface="Georgia"/>
              </a:rPr>
              <a:t>人工神經網路(</a:t>
            </a:r>
            <a:r>
              <a:rPr lang="zh-TW" sz="3500">
                <a:solidFill>
                  <a:srgbClr val="FAFAFA"/>
                </a:solidFill>
                <a:latin typeface="Georgia"/>
                <a:ea typeface="Georgia"/>
                <a:cs typeface="Georgia"/>
                <a:sym typeface="Georgia"/>
              </a:rPr>
              <a:t>又稱神經網路</a:t>
            </a:r>
            <a:r>
              <a:rPr lang="zh-TW" sz="3500">
                <a:solidFill>
                  <a:srgbClr val="FAFAFA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  <a:endParaRPr sz="3500">
              <a:solidFill>
                <a:srgbClr val="FAFAF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500">
                <a:solidFill>
                  <a:srgbClr val="FAFAFA"/>
                </a:solidFill>
                <a:latin typeface="Georgia"/>
                <a:ea typeface="Georgia"/>
                <a:cs typeface="Georgia"/>
                <a:sym typeface="Georgia"/>
              </a:rPr>
              <a:t>--- 輸入層、隱藏層、輸出層</a:t>
            </a:r>
            <a:endParaRPr sz="3500">
              <a:solidFill>
                <a:srgbClr val="FAFAF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AFAF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Char char="●"/>
            </a:pPr>
            <a:r>
              <a:rPr lang="zh-TW" sz="3500">
                <a:solidFill>
                  <a:schemeClr val="lt1"/>
                </a:solidFill>
              </a:rPr>
              <a:t>模擬人類神經的運作</a:t>
            </a:r>
            <a:endParaRPr sz="35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AFAFA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AFAF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6" name="Google Shape;206;gdbb885a831_0_15"/>
          <p:cNvPicPr preferRelativeResize="0"/>
          <p:nvPr/>
        </p:nvPicPr>
        <p:blipFill rotWithShape="1">
          <a:blip r:embed="rId3">
            <a:alphaModFix/>
          </a:blip>
          <a:srcRect b="11090" l="0" r="19250" t="17542"/>
          <a:stretch/>
        </p:blipFill>
        <p:spPr>
          <a:xfrm>
            <a:off x="5391625" y="3352958"/>
            <a:ext cx="6429000" cy="3233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be6dc56e6_0_0"/>
          <p:cNvSpPr/>
          <p:nvPr/>
        </p:nvSpPr>
        <p:spPr>
          <a:xfrm>
            <a:off x="580675" y="423750"/>
            <a:ext cx="5765100" cy="940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深度學習--</a:t>
            </a:r>
            <a:r>
              <a:rPr b="1" lang="zh-TW" sz="4000">
                <a:solidFill>
                  <a:schemeClr val="dk1"/>
                </a:solidFill>
              </a:rPr>
              <a:t>神經網路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2" name="Google Shape;212;gdbe6dc56e6_0_0"/>
          <p:cNvSpPr txBox="1"/>
          <p:nvPr/>
        </p:nvSpPr>
        <p:spPr>
          <a:xfrm>
            <a:off x="580675" y="1708225"/>
            <a:ext cx="10558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AFAFA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213" name="Google Shape;213;gdbe6dc56e6_0_0"/>
          <p:cNvGrpSpPr/>
          <p:nvPr/>
        </p:nvGrpSpPr>
        <p:grpSpPr>
          <a:xfrm>
            <a:off x="258525" y="2544750"/>
            <a:ext cx="2858700" cy="2681700"/>
            <a:chOff x="340425" y="2544750"/>
            <a:chExt cx="2858700" cy="2681700"/>
          </a:xfrm>
        </p:grpSpPr>
        <p:sp>
          <p:nvSpPr>
            <p:cNvPr id="214" name="Google Shape;214;gdbe6dc56e6_0_0"/>
            <p:cNvSpPr/>
            <p:nvPr/>
          </p:nvSpPr>
          <p:spPr>
            <a:xfrm>
              <a:off x="437375" y="2544750"/>
              <a:ext cx="2681700" cy="2681700"/>
            </a:xfrm>
            <a:prstGeom prst="rect">
              <a:avLst/>
            </a:prstGeom>
            <a:solidFill>
              <a:srgbClr val="B9D0FA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gdbe6dc56e6_0_0"/>
            <p:cNvSpPr txBox="1"/>
            <p:nvPr/>
          </p:nvSpPr>
          <p:spPr>
            <a:xfrm>
              <a:off x="340425" y="3397950"/>
              <a:ext cx="2858700" cy="11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100">
                  <a:latin typeface="Calibri"/>
                  <a:ea typeface="Calibri"/>
                  <a:cs typeface="Calibri"/>
                  <a:sym typeface="Calibri"/>
                </a:rPr>
                <a:t>神經網路</a:t>
              </a:r>
              <a:endParaRPr b="1" sz="31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100">
                  <a:latin typeface="Calibri"/>
                  <a:ea typeface="Calibri"/>
                  <a:cs typeface="Calibri"/>
                  <a:sym typeface="Calibri"/>
                </a:rPr>
                <a:t>NN</a:t>
              </a:r>
              <a:endParaRPr b="1" sz="31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gdbe6dc56e6_0_0"/>
          <p:cNvSpPr/>
          <p:nvPr/>
        </p:nvSpPr>
        <p:spPr>
          <a:xfrm>
            <a:off x="3390688" y="2544750"/>
            <a:ext cx="2681700" cy="2681700"/>
          </a:xfrm>
          <a:prstGeom prst="rect">
            <a:avLst/>
          </a:prstGeom>
          <a:solidFill>
            <a:srgbClr val="B9D0FA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dbe6dc56e6_0_0"/>
          <p:cNvSpPr txBox="1"/>
          <p:nvPr/>
        </p:nvSpPr>
        <p:spPr>
          <a:xfrm>
            <a:off x="3452038" y="3413400"/>
            <a:ext cx="2559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latin typeface="Calibri"/>
                <a:ea typeface="Calibri"/>
                <a:cs typeface="Calibri"/>
                <a:sym typeface="Calibri"/>
              </a:rPr>
              <a:t>捲積神經網路</a:t>
            </a:r>
            <a:endParaRPr b="1"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latin typeface="Calibri"/>
                <a:ea typeface="Calibri"/>
                <a:cs typeface="Calibri"/>
                <a:sym typeface="Calibri"/>
              </a:rPr>
              <a:t>CNN</a:t>
            </a:r>
            <a:endParaRPr b="1"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dbe6dc56e6_0_0"/>
          <p:cNvSpPr/>
          <p:nvPr/>
        </p:nvSpPr>
        <p:spPr>
          <a:xfrm>
            <a:off x="6345863" y="2544750"/>
            <a:ext cx="2681700" cy="2681700"/>
          </a:xfrm>
          <a:prstGeom prst="rect">
            <a:avLst/>
          </a:prstGeom>
          <a:solidFill>
            <a:srgbClr val="B9D0FA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dbe6dc56e6_0_0"/>
          <p:cNvSpPr/>
          <p:nvPr/>
        </p:nvSpPr>
        <p:spPr>
          <a:xfrm>
            <a:off x="9301050" y="2544750"/>
            <a:ext cx="2681700" cy="2681700"/>
          </a:xfrm>
          <a:prstGeom prst="rect">
            <a:avLst/>
          </a:prstGeom>
          <a:solidFill>
            <a:srgbClr val="B9D0FA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dbe6dc56e6_0_0"/>
          <p:cNvSpPr txBox="1"/>
          <p:nvPr/>
        </p:nvSpPr>
        <p:spPr>
          <a:xfrm>
            <a:off x="6407225" y="3413400"/>
            <a:ext cx="25590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latin typeface="Calibri"/>
                <a:ea typeface="Calibri"/>
                <a:cs typeface="Calibri"/>
                <a:sym typeface="Calibri"/>
              </a:rPr>
              <a:t>循環神經網路</a:t>
            </a:r>
            <a:endParaRPr b="1"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latin typeface="Calibri"/>
                <a:ea typeface="Calibri"/>
                <a:cs typeface="Calibri"/>
                <a:sym typeface="Calibri"/>
              </a:rPr>
              <a:t>RNN</a:t>
            </a:r>
            <a:endParaRPr b="1" sz="3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dbe6dc56e6_0_0"/>
          <p:cNvSpPr txBox="1"/>
          <p:nvPr/>
        </p:nvSpPr>
        <p:spPr>
          <a:xfrm>
            <a:off x="9301050" y="3413400"/>
            <a:ext cx="2681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latin typeface="Calibri"/>
                <a:ea typeface="Calibri"/>
                <a:cs typeface="Calibri"/>
                <a:sym typeface="Calibri"/>
              </a:rPr>
              <a:t>深度神經網路</a:t>
            </a:r>
            <a:endParaRPr b="1" sz="3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100">
                <a:latin typeface="Calibri"/>
                <a:ea typeface="Calibri"/>
                <a:cs typeface="Calibri"/>
                <a:sym typeface="Calibri"/>
              </a:rPr>
              <a:t>DNN</a:t>
            </a:r>
            <a:endParaRPr b="1" sz="3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e51734095_0_24"/>
          <p:cNvSpPr/>
          <p:nvPr/>
        </p:nvSpPr>
        <p:spPr>
          <a:xfrm>
            <a:off x="756650" y="460675"/>
            <a:ext cx="1515000" cy="940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關係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227" name="Google Shape;227;gde51734095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313" y="361462"/>
            <a:ext cx="9185374" cy="613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e51734095_1_274"/>
          <p:cNvSpPr/>
          <p:nvPr/>
        </p:nvSpPr>
        <p:spPr>
          <a:xfrm>
            <a:off x="780100" y="385275"/>
            <a:ext cx="4635000" cy="940800"/>
          </a:xfrm>
          <a:prstGeom prst="roundRect">
            <a:avLst>
              <a:gd fmla="val 16667" name="adj"/>
            </a:avLst>
          </a:prstGeom>
          <a:solidFill>
            <a:srgbClr val="D8AFE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影視中的人工智慧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3" name="Google Shape;233;gde51734095_1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425" y="1777050"/>
            <a:ext cx="3528775" cy="45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de51734095_1_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1625" y="1326075"/>
            <a:ext cx="3897976" cy="519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de51734095_1_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912" y="2171438"/>
            <a:ext cx="4482175" cy="44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de51734095_1_274"/>
          <p:cNvSpPr/>
          <p:nvPr/>
        </p:nvSpPr>
        <p:spPr>
          <a:xfrm>
            <a:off x="701425" y="5838925"/>
            <a:ext cx="1956300" cy="630000"/>
          </a:xfrm>
          <a:prstGeom prst="roundRect">
            <a:avLst>
              <a:gd fmla="val 16667" name="adj"/>
            </a:avLst>
          </a:prstGeom>
          <a:solidFill>
            <a:srgbClr val="C1D6F9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哆啦A夢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gde51734095_1_274"/>
          <p:cNvSpPr/>
          <p:nvPr/>
        </p:nvSpPr>
        <p:spPr>
          <a:xfrm>
            <a:off x="5233700" y="5784475"/>
            <a:ext cx="2234700" cy="738900"/>
          </a:xfrm>
          <a:prstGeom prst="roundRect">
            <a:avLst>
              <a:gd fmla="val 16667" name="adj"/>
            </a:avLst>
          </a:prstGeom>
          <a:solidFill>
            <a:srgbClr val="D6E5FF">
              <a:alpha val="85710"/>
            </a:srgbClr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瓦力＆伊芙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de51734095_1_274"/>
          <p:cNvSpPr/>
          <p:nvPr/>
        </p:nvSpPr>
        <p:spPr>
          <a:xfrm>
            <a:off x="9534250" y="5784475"/>
            <a:ext cx="1956300" cy="738900"/>
          </a:xfrm>
          <a:prstGeom prst="roundRect">
            <a:avLst>
              <a:gd fmla="val 16667" name="adj"/>
            </a:avLst>
          </a:prstGeom>
          <a:solidFill>
            <a:srgbClr val="D6E5FF">
              <a:alpha val="85710"/>
            </a:srgbClr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阿拉蕾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e51734095_0_19"/>
          <p:cNvSpPr/>
          <p:nvPr/>
        </p:nvSpPr>
        <p:spPr>
          <a:xfrm>
            <a:off x="482275" y="353300"/>
            <a:ext cx="4635000" cy="940800"/>
          </a:xfrm>
          <a:prstGeom prst="roundRect">
            <a:avLst>
              <a:gd fmla="val 16667" name="adj"/>
            </a:avLst>
          </a:prstGeom>
          <a:solidFill>
            <a:srgbClr val="D8AFE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生活</a:t>
            </a:r>
            <a:r>
              <a:rPr b="1" lang="zh-TW" sz="4000">
                <a:solidFill>
                  <a:schemeClr val="dk1"/>
                </a:solidFill>
              </a:rPr>
              <a:t>中的人工智慧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44" name="Google Shape;244;gde51734095_0_19"/>
          <p:cNvGrpSpPr/>
          <p:nvPr/>
        </p:nvGrpSpPr>
        <p:grpSpPr>
          <a:xfrm>
            <a:off x="2279850" y="3428890"/>
            <a:ext cx="9167303" cy="2734387"/>
            <a:chOff x="493148" y="1993925"/>
            <a:chExt cx="8276727" cy="2468750"/>
          </a:xfrm>
        </p:grpSpPr>
        <p:pic>
          <p:nvPicPr>
            <p:cNvPr id="245" name="Google Shape;245;gde51734095_0_19"/>
            <p:cNvPicPr preferRelativeResize="0"/>
            <p:nvPr/>
          </p:nvPicPr>
          <p:blipFill rotWithShape="1">
            <a:blip r:embed="rId3">
              <a:alphaModFix/>
            </a:blip>
            <a:srcRect b="-12457" l="16958" r="-15325" t="3560"/>
            <a:stretch/>
          </p:blipFill>
          <p:spPr>
            <a:xfrm>
              <a:off x="493148" y="2070446"/>
              <a:ext cx="3775074" cy="2346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gde51734095_0_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39100" y="1993925"/>
              <a:ext cx="2530775" cy="246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gde51734095_0_19"/>
            <p:cNvPicPr preferRelativeResize="0"/>
            <p:nvPr/>
          </p:nvPicPr>
          <p:blipFill rotWithShape="1">
            <a:blip r:embed="rId5">
              <a:alphaModFix/>
            </a:blip>
            <a:srcRect b="1600" l="25250" r="22771" t="-1600"/>
            <a:stretch/>
          </p:blipFill>
          <p:spPr>
            <a:xfrm>
              <a:off x="3783234" y="1993934"/>
              <a:ext cx="2455872" cy="23467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8" name="Google Shape;248;gde51734095_0_19"/>
          <p:cNvGrpSpPr/>
          <p:nvPr/>
        </p:nvGrpSpPr>
        <p:grpSpPr>
          <a:xfrm>
            <a:off x="3223225" y="1513850"/>
            <a:ext cx="7855051" cy="4914599"/>
            <a:chOff x="3421325" y="1665675"/>
            <a:chExt cx="7855051" cy="4914599"/>
          </a:xfrm>
        </p:grpSpPr>
        <p:pic>
          <p:nvPicPr>
            <p:cNvPr id="249" name="Google Shape;249;gde51734095_0_19"/>
            <p:cNvPicPr preferRelativeResize="0"/>
            <p:nvPr/>
          </p:nvPicPr>
          <p:blipFill rotWithShape="1">
            <a:blip r:embed="rId6">
              <a:alphaModFix/>
            </a:blip>
            <a:srcRect b="8639" l="0" r="0" t="-7825"/>
            <a:stretch/>
          </p:blipFill>
          <p:spPr>
            <a:xfrm>
              <a:off x="3421325" y="3207975"/>
              <a:ext cx="3955376" cy="33722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0" name="Google Shape;250;gde51734095_0_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77037" y="1665675"/>
              <a:ext cx="3843975" cy="2028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gde51734095_0_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321000" y="1693235"/>
              <a:ext cx="3955376" cy="48870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2" name="Google Shape;252;gde51734095_0_19"/>
          <p:cNvGrpSpPr/>
          <p:nvPr/>
        </p:nvGrpSpPr>
        <p:grpSpPr>
          <a:xfrm>
            <a:off x="482275" y="1294100"/>
            <a:ext cx="3266425" cy="2368200"/>
            <a:chOff x="811250" y="1621000"/>
            <a:chExt cx="3266425" cy="2368200"/>
          </a:xfrm>
        </p:grpSpPr>
        <p:sp>
          <p:nvSpPr>
            <p:cNvPr id="253" name="Google Shape;253;gde51734095_0_19"/>
            <p:cNvSpPr/>
            <p:nvPr/>
          </p:nvSpPr>
          <p:spPr>
            <a:xfrm>
              <a:off x="811250" y="1621000"/>
              <a:ext cx="2368200" cy="2368200"/>
            </a:xfrm>
            <a:prstGeom prst="ellipse">
              <a:avLst/>
            </a:prstGeom>
            <a:solidFill>
              <a:srgbClr val="D9D2E9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gde51734095_0_19"/>
            <p:cNvSpPr txBox="1"/>
            <p:nvPr/>
          </p:nvSpPr>
          <p:spPr>
            <a:xfrm>
              <a:off x="1159875" y="2481850"/>
              <a:ext cx="291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000">
                  <a:latin typeface="Calibri"/>
                  <a:ea typeface="Calibri"/>
                  <a:cs typeface="Calibri"/>
                  <a:sym typeface="Calibri"/>
                </a:rPr>
                <a:t>虛擬助理</a:t>
              </a:r>
              <a:endParaRPr b="1" sz="30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gde51734095_3_378"/>
          <p:cNvCxnSpPr/>
          <p:nvPr/>
        </p:nvCxnSpPr>
        <p:spPr>
          <a:xfrm>
            <a:off x="-8697987" y="4675063"/>
            <a:ext cx="2460300" cy="0"/>
          </a:xfrm>
          <a:prstGeom prst="straightConnector1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gde51734095_3_378"/>
          <p:cNvSpPr/>
          <p:nvPr/>
        </p:nvSpPr>
        <p:spPr>
          <a:xfrm>
            <a:off x="-10236775" y="882525"/>
            <a:ext cx="2138700" cy="2138700"/>
          </a:xfrm>
          <a:prstGeom prst="ellipse">
            <a:avLst/>
          </a:prstGeom>
          <a:solidFill>
            <a:srgbClr val="D9EAD3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de51734095_3_378"/>
          <p:cNvSpPr/>
          <p:nvPr/>
        </p:nvSpPr>
        <p:spPr>
          <a:xfrm>
            <a:off x="641175" y="356450"/>
            <a:ext cx="4635000" cy="940800"/>
          </a:xfrm>
          <a:prstGeom prst="roundRect">
            <a:avLst>
              <a:gd fmla="val 16667" name="adj"/>
            </a:avLst>
          </a:prstGeom>
          <a:solidFill>
            <a:srgbClr val="D8AFE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生活</a:t>
            </a:r>
            <a:r>
              <a:rPr b="1" lang="zh-TW" sz="4000">
                <a:solidFill>
                  <a:schemeClr val="dk1"/>
                </a:solidFill>
              </a:rPr>
              <a:t>中的人工智慧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262" name="Google Shape;262;gde51734095_3_378"/>
          <p:cNvGrpSpPr/>
          <p:nvPr/>
        </p:nvGrpSpPr>
        <p:grpSpPr>
          <a:xfrm>
            <a:off x="1188800" y="1719663"/>
            <a:ext cx="10671938" cy="4631649"/>
            <a:chOff x="929750" y="1705950"/>
            <a:chExt cx="10671938" cy="4631649"/>
          </a:xfrm>
        </p:grpSpPr>
        <p:grpSp>
          <p:nvGrpSpPr>
            <p:cNvPr id="263" name="Google Shape;263;gde51734095_3_378"/>
            <p:cNvGrpSpPr/>
            <p:nvPr/>
          </p:nvGrpSpPr>
          <p:grpSpPr>
            <a:xfrm>
              <a:off x="929750" y="1705950"/>
              <a:ext cx="10671938" cy="4631649"/>
              <a:chOff x="1301450" y="1705950"/>
              <a:chExt cx="10671938" cy="4631649"/>
            </a:xfrm>
          </p:grpSpPr>
          <p:grpSp>
            <p:nvGrpSpPr>
              <p:cNvPr id="264" name="Google Shape;264;gde51734095_3_378"/>
              <p:cNvGrpSpPr/>
              <p:nvPr/>
            </p:nvGrpSpPr>
            <p:grpSpPr>
              <a:xfrm>
                <a:off x="2784713" y="1892600"/>
                <a:ext cx="9188675" cy="4444999"/>
                <a:chOff x="-7116112" y="1966275"/>
                <a:chExt cx="9188675" cy="4444999"/>
              </a:xfrm>
            </p:grpSpPr>
            <p:grpSp>
              <p:nvGrpSpPr>
                <p:cNvPr id="265" name="Google Shape;265;gde51734095_3_378"/>
                <p:cNvGrpSpPr/>
                <p:nvPr/>
              </p:nvGrpSpPr>
              <p:grpSpPr>
                <a:xfrm>
                  <a:off x="-7116112" y="1966275"/>
                  <a:ext cx="9188675" cy="4444999"/>
                  <a:chOff x="-9035612" y="2227175"/>
                  <a:chExt cx="9188675" cy="4444999"/>
                </a:xfrm>
              </p:grpSpPr>
              <p:grpSp>
                <p:nvGrpSpPr>
                  <p:cNvPr id="266" name="Google Shape;266;gde51734095_3_378"/>
                  <p:cNvGrpSpPr/>
                  <p:nvPr/>
                </p:nvGrpSpPr>
                <p:grpSpPr>
                  <a:xfrm>
                    <a:off x="-9035612" y="2227175"/>
                    <a:ext cx="8886549" cy="4444999"/>
                    <a:chOff x="-8886537" y="2268850"/>
                    <a:chExt cx="8886549" cy="4444999"/>
                  </a:xfrm>
                </p:grpSpPr>
                <p:pic>
                  <p:nvPicPr>
                    <p:cNvPr id="267" name="Google Shape;267;gde51734095_3_378"/>
                    <p:cNvPicPr preferRelativeResize="0"/>
                    <p:nvPr/>
                  </p:nvPicPr>
                  <p:blipFill rotWithShape="1">
                    <a:blip r:embed="rId3">
                      <a:alphaModFix/>
                    </a:blip>
                    <a:srcRect b="29010" l="-600" r="63083" t="6176"/>
                    <a:stretch/>
                  </p:blipFill>
                  <p:spPr>
                    <a:xfrm>
                      <a:off x="-8886537" y="2268850"/>
                      <a:ext cx="4573949" cy="44449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68" name="Google Shape;268;gde51734095_3_378"/>
                    <p:cNvPicPr preferRelativeResize="0"/>
                    <p:nvPr/>
                  </p:nvPicPr>
                  <p:blipFill rotWithShape="1">
                    <a:blip r:embed="rId4">
                      <a:alphaModFix/>
                    </a:blip>
                    <a:srcRect b="32708" l="19710" r="44361" t="16768"/>
                    <a:stretch/>
                  </p:blipFill>
                  <p:spPr>
                    <a:xfrm>
                      <a:off x="-4380488" y="2268863"/>
                      <a:ext cx="4380499" cy="346489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sp>
                <p:nvSpPr>
                  <p:cNvPr id="269" name="Google Shape;269;gde51734095_3_378"/>
                  <p:cNvSpPr txBox="1"/>
                  <p:nvPr/>
                </p:nvSpPr>
                <p:spPr>
                  <a:xfrm>
                    <a:off x="-1714137" y="2431613"/>
                    <a:ext cx="1867200" cy="523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zh-TW" sz="2200">
                        <a:solidFill>
                          <a:srgbClr val="6AA84F"/>
                        </a:solidFill>
                        <a:latin typeface="Nunito"/>
                        <a:ea typeface="Nunito"/>
                        <a:cs typeface="Nunito"/>
                        <a:sym typeface="Nunito"/>
                      </a:rPr>
                      <a:t>spotify</a:t>
                    </a:r>
                    <a:endParaRPr b="1" sz="2600">
                      <a:solidFill>
                        <a:srgbClr val="6AA84F"/>
                      </a:solidFill>
                      <a:latin typeface="Nunito"/>
                      <a:ea typeface="Nunito"/>
                      <a:cs typeface="Nunito"/>
                      <a:sym typeface="Nunito"/>
                    </a:endParaRPr>
                  </a:p>
                </p:txBody>
              </p:sp>
              <p:cxnSp>
                <p:nvCxnSpPr>
                  <p:cNvPr id="270" name="Google Shape;270;gde51734095_3_378"/>
                  <p:cNvCxnSpPr/>
                  <p:nvPr/>
                </p:nvCxnSpPr>
                <p:spPr>
                  <a:xfrm>
                    <a:off x="-4318062" y="2954800"/>
                    <a:ext cx="2460300" cy="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FFFF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cxnSp>
              <p:nvCxnSpPr>
                <p:cNvPr id="271" name="Google Shape;271;gde51734095_3_378"/>
                <p:cNvCxnSpPr/>
                <p:nvPr/>
              </p:nvCxnSpPr>
              <p:spPr>
                <a:xfrm>
                  <a:off x="-6811937" y="4302375"/>
                  <a:ext cx="2460300" cy="0"/>
                </a:xfrm>
                <a:prstGeom prst="straightConnector1">
                  <a:avLst/>
                </a:prstGeom>
                <a:noFill/>
                <a:ln cap="flat" cmpd="sng" w="76200">
                  <a:solidFill>
                    <a:srgbClr val="FFFF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sp>
            <p:nvSpPr>
              <p:cNvPr id="272" name="Google Shape;272;gde51734095_3_378"/>
              <p:cNvSpPr/>
              <p:nvPr/>
            </p:nvSpPr>
            <p:spPr>
              <a:xfrm>
                <a:off x="1301450" y="1705950"/>
                <a:ext cx="2341800" cy="2341800"/>
              </a:xfrm>
              <a:prstGeom prst="ellipse">
                <a:avLst/>
              </a:prstGeom>
              <a:solidFill>
                <a:srgbClr val="D9D2E9"/>
              </a:solidFill>
              <a:ln cap="flat" cmpd="sng" w="762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3" name="Google Shape;273;gde51734095_3_378"/>
            <p:cNvSpPr txBox="1"/>
            <p:nvPr/>
          </p:nvSpPr>
          <p:spPr>
            <a:xfrm>
              <a:off x="1096975" y="2525975"/>
              <a:ext cx="2341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600">
                  <a:latin typeface="Calibri"/>
                  <a:ea typeface="Calibri"/>
                  <a:cs typeface="Calibri"/>
                  <a:sym typeface="Calibri"/>
                </a:rPr>
                <a:t>猜你喜歡</a:t>
              </a:r>
              <a:endParaRPr b="1" sz="36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e51734095_3_668"/>
          <p:cNvSpPr/>
          <p:nvPr/>
        </p:nvSpPr>
        <p:spPr>
          <a:xfrm>
            <a:off x="596250" y="411550"/>
            <a:ext cx="4635000" cy="940800"/>
          </a:xfrm>
          <a:prstGeom prst="roundRect">
            <a:avLst>
              <a:gd fmla="val 16667" name="adj"/>
            </a:avLst>
          </a:prstGeom>
          <a:solidFill>
            <a:srgbClr val="D8AFE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生活中的人工智慧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9" name="Google Shape;279;gde51734095_3_668"/>
          <p:cNvSpPr txBox="1"/>
          <p:nvPr/>
        </p:nvSpPr>
        <p:spPr>
          <a:xfrm>
            <a:off x="-3360975" y="1265475"/>
            <a:ext cx="97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https://fc.bnext.com.tw/articles/view/701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0" name="Google Shape;280;gde51734095_3_668"/>
          <p:cNvGrpSpPr/>
          <p:nvPr/>
        </p:nvGrpSpPr>
        <p:grpSpPr>
          <a:xfrm>
            <a:off x="1061875" y="1730500"/>
            <a:ext cx="10248600" cy="4676650"/>
            <a:chOff x="984075" y="1740150"/>
            <a:chExt cx="10248600" cy="4676650"/>
          </a:xfrm>
        </p:grpSpPr>
        <p:pic>
          <p:nvPicPr>
            <p:cNvPr id="281" name="Google Shape;281;gde51734095_3_668"/>
            <p:cNvPicPr preferRelativeResize="0"/>
            <p:nvPr/>
          </p:nvPicPr>
          <p:blipFill rotWithShape="1">
            <a:blip r:embed="rId3">
              <a:alphaModFix/>
            </a:blip>
            <a:srcRect b="0" l="1430" r="-1429" t="0"/>
            <a:stretch/>
          </p:blipFill>
          <p:spPr>
            <a:xfrm>
              <a:off x="2377150" y="2606800"/>
              <a:ext cx="5715000" cy="381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gde51734095_3_668"/>
            <p:cNvSpPr/>
            <p:nvPr/>
          </p:nvSpPr>
          <p:spPr>
            <a:xfrm>
              <a:off x="984075" y="1740150"/>
              <a:ext cx="2460300" cy="2341800"/>
            </a:xfrm>
            <a:prstGeom prst="ellipse">
              <a:avLst/>
            </a:prstGeom>
            <a:solidFill>
              <a:srgbClr val="D9D2E9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600">
                  <a:latin typeface="Calibri"/>
                  <a:ea typeface="Calibri"/>
                  <a:cs typeface="Calibri"/>
                  <a:sym typeface="Calibri"/>
                </a:rPr>
                <a:t>送餐</a:t>
              </a:r>
              <a:endParaRPr b="1" sz="3600"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600">
                  <a:latin typeface="Calibri"/>
                  <a:ea typeface="Calibri"/>
                  <a:cs typeface="Calibri"/>
                  <a:sym typeface="Calibri"/>
                </a:rPr>
                <a:t>機器人</a:t>
              </a:r>
              <a:endParaRPr b="1" sz="3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3" name="Google Shape;283;gde51734095_3_668"/>
            <p:cNvPicPr preferRelativeResize="0"/>
            <p:nvPr/>
          </p:nvPicPr>
          <p:blipFill rotWithShape="1">
            <a:blip r:embed="rId4">
              <a:alphaModFix/>
            </a:blip>
            <a:srcRect b="2479" l="0" r="0" t="-2480"/>
            <a:stretch/>
          </p:blipFill>
          <p:spPr>
            <a:xfrm>
              <a:off x="8092150" y="2125700"/>
              <a:ext cx="3140524" cy="41873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f1af09c45_0_4"/>
          <p:cNvSpPr/>
          <p:nvPr/>
        </p:nvSpPr>
        <p:spPr>
          <a:xfrm>
            <a:off x="596250" y="411550"/>
            <a:ext cx="4635000" cy="940800"/>
          </a:xfrm>
          <a:prstGeom prst="roundRect">
            <a:avLst>
              <a:gd fmla="val 16667" name="adj"/>
            </a:avLst>
          </a:prstGeom>
          <a:solidFill>
            <a:srgbClr val="D8AFE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生活中的人工智慧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9" name="Google Shape;289;gdf1af09c45_0_4"/>
          <p:cNvPicPr preferRelativeResize="0"/>
          <p:nvPr/>
        </p:nvPicPr>
        <p:blipFill rotWithShape="1">
          <a:blip r:embed="rId3">
            <a:alphaModFix/>
          </a:blip>
          <a:srcRect b="13105" l="3889" r="-3890" t="3100"/>
          <a:stretch/>
        </p:blipFill>
        <p:spPr>
          <a:xfrm>
            <a:off x="1465050" y="1510438"/>
            <a:ext cx="3684300" cy="5265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gdf1af09c45_0_4"/>
          <p:cNvGrpSpPr/>
          <p:nvPr/>
        </p:nvGrpSpPr>
        <p:grpSpPr>
          <a:xfrm>
            <a:off x="145869" y="1510425"/>
            <a:ext cx="2198537" cy="2092632"/>
            <a:chOff x="1332875" y="1800875"/>
            <a:chExt cx="2460315" cy="2341800"/>
          </a:xfrm>
        </p:grpSpPr>
        <p:sp>
          <p:nvSpPr>
            <p:cNvPr id="291" name="Google Shape;291;gdf1af09c45_0_4"/>
            <p:cNvSpPr/>
            <p:nvPr/>
          </p:nvSpPr>
          <p:spPr>
            <a:xfrm>
              <a:off x="1332875" y="1800875"/>
              <a:ext cx="2460300" cy="2341800"/>
            </a:xfrm>
            <a:prstGeom prst="ellipse">
              <a:avLst/>
            </a:prstGeom>
            <a:solidFill>
              <a:srgbClr val="D9D2E9"/>
            </a:solidFill>
            <a:ln cap="flat" cmpd="sng" w="762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gdf1af09c45_0_4"/>
            <p:cNvSpPr txBox="1"/>
            <p:nvPr/>
          </p:nvSpPr>
          <p:spPr>
            <a:xfrm>
              <a:off x="1332890" y="2643604"/>
              <a:ext cx="2460300" cy="75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latin typeface="Calibri"/>
                  <a:ea typeface="Calibri"/>
                  <a:cs typeface="Calibri"/>
                  <a:sym typeface="Calibri"/>
                </a:rPr>
                <a:t>  人臉辨識</a:t>
              </a:r>
              <a:endParaRPr b="1" sz="3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gdf1af09c45_0_4"/>
          <p:cNvGrpSpPr/>
          <p:nvPr/>
        </p:nvGrpSpPr>
        <p:grpSpPr>
          <a:xfrm>
            <a:off x="4389650" y="1510364"/>
            <a:ext cx="3684300" cy="5265256"/>
            <a:chOff x="5593525" y="1351936"/>
            <a:chExt cx="3684300" cy="5423626"/>
          </a:xfrm>
        </p:grpSpPr>
        <p:pic>
          <p:nvPicPr>
            <p:cNvPr id="294" name="Google Shape;294;gdf1af09c45_0_4"/>
            <p:cNvPicPr preferRelativeResize="0"/>
            <p:nvPr/>
          </p:nvPicPr>
          <p:blipFill rotWithShape="1">
            <a:blip r:embed="rId4">
              <a:alphaModFix/>
            </a:blip>
            <a:srcRect b="15790" l="0" r="0" t="16232"/>
            <a:stretch/>
          </p:blipFill>
          <p:spPr>
            <a:xfrm>
              <a:off x="5593525" y="1351936"/>
              <a:ext cx="3684300" cy="5423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gdf1af09c45_0_4"/>
            <p:cNvSpPr txBox="1"/>
            <p:nvPr/>
          </p:nvSpPr>
          <p:spPr>
            <a:xfrm>
              <a:off x="6691600" y="5041675"/>
              <a:ext cx="2102400" cy="42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500">
                  <a:latin typeface="Calibri"/>
                  <a:ea typeface="Calibri"/>
                  <a:cs typeface="Calibri"/>
                  <a:sym typeface="Calibri"/>
                </a:rPr>
                <a:t>蔡翊瑩有感受到嗎</a:t>
              </a:r>
              <a:endParaRPr sz="1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6" name="Google Shape;296;gdf1af09c45_0_4"/>
          <p:cNvPicPr preferRelativeResize="0"/>
          <p:nvPr/>
        </p:nvPicPr>
        <p:blipFill rotWithShape="1">
          <a:blip r:embed="rId5">
            <a:alphaModFix/>
          </a:blip>
          <a:srcRect b="27028" l="15708" r="14101" t="413"/>
          <a:stretch/>
        </p:blipFill>
        <p:spPr>
          <a:xfrm>
            <a:off x="7938150" y="1967400"/>
            <a:ext cx="4102574" cy="3180726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df1af09c45_0_4"/>
          <p:cNvSpPr/>
          <p:nvPr/>
        </p:nvSpPr>
        <p:spPr>
          <a:xfrm>
            <a:off x="10525725" y="1844575"/>
            <a:ext cx="1515000" cy="1515000"/>
          </a:xfrm>
          <a:prstGeom prst="ellipse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e51734095_5_71"/>
          <p:cNvSpPr txBox="1"/>
          <p:nvPr>
            <p:ph type="title"/>
          </p:nvPr>
        </p:nvSpPr>
        <p:spPr>
          <a:xfrm>
            <a:off x="0" y="360125"/>
            <a:ext cx="3088200" cy="1226100"/>
          </a:xfrm>
          <a:prstGeom prst="rect">
            <a:avLst/>
          </a:prstGeom>
        </p:spPr>
        <p:txBody>
          <a:bodyPr anchorCtr="0" anchor="b" bIns="60925" lIns="121900" spcFirstLastPara="1" rIns="121900" wrap="square" tIns="609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6000">
                <a:solidFill>
                  <a:srgbClr val="F2F2F2"/>
                </a:solidFill>
              </a:rPr>
              <a:t>目錄</a:t>
            </a:r>
            <a:endParaRPr b="1" sz="6000">
              <a:solidFill>
                <a:srgbClr val="F2F2F2"/>
              </a:solidFill>
            </a:endParaRPr>
          </a:p>
        </p:txBody>
      </p:sp>
      <p:grpSp>
        <p:nvGrpSpPr>
          <p:cNvPr id="104" name="Google Shape;104;gde51734095_5_71"/>
          <p:cNvGrpSpPr/>
          <p:nvPr/>
        </p:nvGrpSpPr>
        <p:grpSpPr>
          <a:xfrm>
            <a:off x="-56675" y="2521950"/>
            <a:ext cx="2434200" cy="2241000"/>
            <a:chOff x="-56675" y="2521950"/>
            <a:chExt cx="2434200" cy="2241000"/>
          </a:xfrm>
        </p:grpSpPr>
        <p:sp>
          <p:nvSpPr>
            <p:cNvPr id="105" name="Google Shape;105;gde51734095_5_71"/>
            <p:cNvSpPr/>
            <p:nvPr/>
          </p:nvSpPr>
          <p:spPr>
            <a:xfrm>
              <a:off x="136500" y="2521950"/>
              <a:ext cx="2241000" cy="2241000"/>
            </a:xfrm>
            <a:prstGeom prst="ellipse">
              <a:avLst/>
            </a:prstGeom>
            <a:solidFill>
              <a:srgbClr val="B9D0FA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/>
            </a:p>
          </p:txBody>
        </p:sp>
        <p:sp>
          <p:nvSpPr>
            <p:cNvPr id="106" name="Google Shape;106;gde51734095_5_71"/>
            <p:cNvSpPr txBox="1"/>
            <p:nvPr/>
          </p:nvSpPr>
          <p:spPr>
            <a:xfrm>
              <a:off x="-56675" y="3023575"/>
              <a:ext cx="2434200" cy="163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latin typeface="Nunito"/>
                  <a:ea typeface="Nunito"/>
                  <a:cs typeface="Nunito"/>
                  <a:sym typeface="Nunito"/>
                </a:rPr>
                <a:t> 1.</a:t>
              </a:r>
              <a:endParaRPr b="1" sz="32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latin typeface="Nunito"/>
                  <a:ea typeface="Nunito"/>
                  <a:cs typeface="Nunito"/>
                  <a:sym typeface="Nunito"/>
                </a:rPr>
                <a:t>   人工智慧</a:t>
              </a:r>
              <a:endParaRPr b="1" sz="32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07" name="Google Shape;107;gde51734095_5_71"/>
          <p:cNvGrpSpPr/>
          <p:nvPr/>
        </p:nvGrpSpPr>
        <p:grpSpPr>
          <a:xfrm>
            <a:off x="2370475" y="2579925"/>
            <a:ext cx="2430000" cy="2567650"/>
            <a:chOff x="2370475" y="2579925"/>
            <a:chExt cx="2430000" cy="2567650"/>
          </a:xfrm>
        </p:grpSpPr>
        <p:sp>
          <p:nvSpPr>
            <p:cNvPr id="108" name="Google Shape;108;gde51734095_5_71"/>
            <p:cNvSpPr/>
            <p:nvPr/>
          </p:nvSpPr>
          <p:spPr>
            <a:xfrm>
              <a:off x="2559463" y="2579925"/>
              <a:ext cx="2241000" cy="2241000"/>
            </a:xfrm>
            <a:prstGeom prst="ellipse">
              <a:avLst/>
            </a:prstGeom>
            <a:solidFill>
              <a:srgbClr val="D8AFEF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/>
            </a:p>
          </p:txBody>
        </p:sp>
        <p:sp>
          <p:nvSpPr>
            <p:cNvPr id="109" name="Google Shape;109;gde51734095_5_71"/>
            <p:cNvSpPr txBox="1"/>
            <p:nvPr/>
          </p:nvSpPr>
          <p:spPr>
            <a:xfrm>
              <a:off x="2370475" y="3023575"/>
              <a:ext cx="2430000" cy="212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000">
                  <a:latin typeface="Nunito"/>
                  <a:ea typeface="Nunito"/>
                  <a:cs typeface="Nunito"/>
                  <a:sym typeface="Nunito"/>
                </a:rPr>
                <a:t>        </a:t>
              </a:r>
              <a:r>
                <a:rPr b="1" lang="zh-TW" sz="3200">
                  <a:latin typeface="Nunito"/>
                  <a:ea typeface="Nunito"/>
                  <a:cs typeface="Nunito"/>
                  <a:sym typeface="Nunito"/>
                </a:rPr>
                <a:t>  2.</a:t>
              </a:r>
              <a:endParaRPr b="1" sz="32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latin typeface="Nunito"/>
                  <a:ea typeface="Nunito"/>
                  <a:cs typeface="Nunito"/>
                  <a:sym typeface="Nunito"/>
                </a:rPr>
                <a:t>    機器學習</a:t>
              </a:r>
              <a:endParaRPr b="1" sz="32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2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10" name="Google Shape;110;gde51734095_5_71"/>
          <p:cNvGrpSpPr/>
          <p:nvPr/>
        </p:nvGrpSpPr>
        <p:grpSpPr>
          <a:xfrm>
            <a:off x="4982413" y="2579925"/>
            <a:ext cx="2241000" cy="2241000"/>
            <a:chOff x="4982413" y="2579925"/>
            <a:chExt cx="2241000" cy="2241000"/>
          </a:xfrm>
        </p:grpSpPr>
        <p:sp>
          <p:nvSpPr>
            <p:cNvPr id="111" name="Google Shape;111;gde51734095_5_71"/>
            <p:cNvSpPr/>
            <p:nvPr/>
          </p:nvSpPr>
          <p:spPr>
            <a:xfrm>
              <a:off x="4982413" y="2579925"/>
              <a:ext cx="2241000" cy="2241000"/>
            </a:xfrm>
            <a:prstGeom prst="ellipse">
              <a:avLst/>
            </a:prstGeom>
            <a:solidFill>
              <a:srgbClr val="C1D6F9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/>
            </a:p>
          </p:txBody>
        </p:sp>
        <p:sp>
          <p:nvSpPr>
            <p:cNvPr id="112" name="Google Shape;112;gde51734095_5_71"/>
            <p:cNvSpPr txBox="1"/>
            <p:nvPr/>
          </p:nvSpPr>
          <p:spPr>
            <a:xfrm>
              <a:off x="5097913" y="2811288"/>
              <a:ext cx="20100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latin typeface="Nunito"/>
                  <a:ea typeface="Nunito"/>
                  <a:cs typeface="Nunito"/>
                  <a:sym typeface="Nunito"/>
                </a:rPr>
                <a:t>3.</a:t>
              </a:r>
              <a:endParaRPr b="1" sz="32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latin typeface="Nunito"/>
                  <a:ea typeface="Nunito"/>
                  <a:cs typeface="Nunito"/>
                  <a:sym typeface="Nunito"/>
                </a:rPr>
                <a:t>機器學習的分支</a:t>
              </a:r>
              <a:endParaRPr b="1" sz="32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13" name="Google Shape;113;gde51734095_5_71"/>
          <p:cNvGrpSpPr/>
          <p:nvPr/>
        </p:nvGrpSpPr>
        <p:grpSpPr>
          <a:xfrm>
            <a:off x="7405363" y="2579925"/>
            <a:ext cx="2241000" cy="2419025"/>
            <a:chOff x="7405363" y="2579925"/>
            <a:chExt cx="2241000" cy="2419025"/>
          </a:xfrm>
        </p:grpSpPr>
        <p:sp>
          <p:nvSpPr>
            <p:cNvPr id="114" name="Google Shape;114;gde51734095_5_71"/>
            <p:cNvSpPr/>
            <p:nvPr/>
          </p:nvSpPr>
          <p:spPr>
            <a:xfrm>
              <a:off x="7405363" y="2579925"/>
              <a:ext cx="2241000" cy="2241000"/>
            </a:xfrm>
            <a:prstGeom prst="ellipse">
              <a:avLst/>
            </a:prstGeom>
            <a:solidFill>
              <a:srgbClr val="D8AFEF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/>
            </a:p>
          </p:txBody>
        </p:sp>
        <p:sp>
          <p:nvSpPr>
            <p:cNvPr id="115" name="Google Shape;115;gde51734095_5_71"/>
            <p:cNvSpPr txBox="1"/>
            <p:nvPr/>
          </p:nvSpPr>
          <p:spPr>
            <a:xfrm>
              <a:off x="7477963" y="2782550"/>
              <a:ext cx="2095800" cy="22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300">
                  <a:latin typeface="Nunito"/>
                  <a:ea typeface="Nunito"/>
                  <a:cs typeface="Nunito"/>
                  <a:sym typeface="Nunito"/>
                </a:rPr>
                <a:t>4.</a:t>
              </a:r>
              <a:endParaRPr b="1" sz="33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300">
                  <a:latin typeface="Nunito"/>
                  <a:ea typeface="Nunito"/>
                  <a:cs typeface="Nunito"/>
                  <a:sym typeface="Nunito"/>
                </a:rPr>
                <a:t>人工智慧的例子</a:t>
              </a:r>
              <a:endParaRPr b="1" sz="33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3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16" name="Google Shape;116;gde51734095_5_71"/>
          <p:cNvGrpSpPr/>
          <p:nvPr/>
        </p:nvGrpSpPr>
        <p:grpSpPr>
          <a:xfrm>
            <a:off x="9828325" y="2521950"/>
            <a:ext cx="2241000" cy="2241000"/>
            <a:chOff x="9828325" y="2521950"/>
            <a:chExt cx="2241000" cy="2241000"/>
          </a:xfrm>
        </p:grpSpPr>
        <p:sp>
          <p:nvSpPr>
            <p:cNvPr id="117" name="Google Shape;117;gde51734095_5_71"/>
            <p:cNvSpPr/>
            <p:nvPr/>
          </p:nvSpPr>
          <p:spPr>
            <a:xfrm>
              <a:off x="9828325" y="2521950"/>
              <a:ext cx="2241000" cy="2241000"/>
            </a:xfrm>
            <a:prstGeom prst="ellipse">
              <a:avLst/>
            </a:prstGeom>
            <a:solidFill>
              <a:srgbClr val="C1D6F9"/>
            </a:solidFill>
            <a:ln cap="flat" cmpd="sng" w="1143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/>
            </a:p>
          </p:txBody>
        </p:sp>
        <p:sp>
          <p:nvSpPr>
            <p:cNvPr id="118" name="Google Shape;118;gde51734095_5_71"/>
            <p:cNvSpPr txBox="1"/>
            <p:nvPr/>
          </p:nvSpPr>
          <p:spPr>
            <a:xfrm>
              <a:off x="10022125" y="2985175"/>
              <a:ext cx="18534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latin typeface="Nunito"/>
                  <a:ea typeface="Nunito"/>
                  <a:cs typeface="Nunito"/>
                  <a:sym typeface="Nunito"/>
                </a:rPr>
                <a:t>      5.</a:t>
              </a:r>
              <a:endParaRPr b="1" sz="3200"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200">
                  <a:latin typeface="Nunito"/>
                  <a:ea typeface="Nunito"/>
                  <a:cs typeface="Nunito"/>
                  <a:sym typeface="Nunito"/>
                </a:rPr>
                <a:t>未來發展</a:t>
              </a:r>
              <a:endParaRPr b="1" sz="32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de51734095_3_0"/>
          <p:cNvSpPr txBox="1"/>
          <p:nvPr/>
        </p:nvSpPr>
        <p:spPr>
          <a:xfrm>
            <a:off x="1465950" y="2257425"/>
            <a:ext cx="97809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lang="zh-TW" sz="3300">
                <a:solidFill>
                  <a:schemeClr val="lt1"/>
                </a:solidFill>
              </a:rPr>
              <a:t>實行超自動化</a:t>
            </a:r>
            <a:endParaRPr sz="3300">
              <a:solidFill>
                <a:schemeClr val="lt1"/>
              </a:solidFill>
            </a:endParaRPr>
          </a:p>
          <a:p>
            <a:pPr indent="-438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Char char="●"/>
            </a:pPr>
            <a:r>
              <a:rPr lang="zh-TW" sz="3300">
                <a:solidFill>
                  <a:schemeClr val="lt1"/>
                </a:solidFill>
              </a:rPr>
              <a:t>解決網路安全問題</a:t>
            </a:r>
            <a:endParaRPr sz="3300">
              <a:solidFill>
                <a:schemeClr val="lt1"/>
              </a:solidFill>
            </a:endParaRPr>
          </a:p>
        </p:txBody>
      </p:sp>
      <p:pic>
        <p:nvPicPr>
          <p:cNvPr id="303" name="Google Shape;303;gde51734095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200" y="4229400"/>
            <a:ext cx="4064496" cy="21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de51734095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700" y="4229400"/>
            <a:ext cx="4064498" cy="21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de51734095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0200" y="4229388"/>
            <a:ext cx="3860599" cy="207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de51734095_3_0"/>
          <p:cNvSpPr/>
          <p:nvPr/>
        </p:nvSpPr>
        <p:spPr>
          <a:xfrm>
            <a:off x="984075" y="799350"/>
            <a:ext cx="4059900" cy="940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200">
                <a:solidFill>
                  <a:schemeClr val="dk1"/>
                </a:solidFill>
              </a:rPr>
              <a:t>AI未來發展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e51734095_0_0"/>
          <p:cNvSpPr txBox="1"/>
          <p:nvPr>
            <p:ph type="title"/>
          </p:nvPr>
        </p:nvSpPr>
        <p:spPr>
          <a:xfrm>
            <a:off x="-2982250" y="130100"/>
            <a:ext cx="9374100" cy="1332300"/>
          </a:xfrm>
          <a:prstGeom prst="rect">
            <a:avLst/>
          </a:prstGeom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資料來源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2" name="Google Shape;312;gde51734095_0_0"/>
          <p:cNvSpPr txBox="1"/>
          <p:nvPr/>
        </p:nvSpPr>
        <p:spPr>
          <a:xfrm>
            <a:off x="229350" y="1286100"/>
            <a:ext cx="117333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蘋果日報 ：1997年「深藍」電腦棋盤上打敗人腦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https://hk.appledaily.com/local/20140511/MULM5YQZRFBFINIDFRNSRWG6RY/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iKala Cloud: 人工智慧、機器學習、深度學習是什麼? – Machine Learning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   https://blog.gcp.expert/ml-1-ai-ml-deep-learning-intro/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uFill>
                  <a:noFill/>
                </a:uFill>
                <a:latin typeface="DFKai-SB"/>
                <a:ea typeface="DFKai-SB"/>
                <a:cs typeface="DFKai-SB"/>
                <a:sym typeface="DFKai-SB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TechApple.com</a:t>
            </a: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：他提出的「圖靈測試」，近 60 年仍未被完全破解！來認識 AI 之父 Alan Turing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https://www.techapple.com/archives/15347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iT邦幫忙:AI的發展簡史２ — 〝沉睡期〞和〝第一次高峰〞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https://ithelp.ithome.com.tw/articles/10219191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OOSGA:AI人工智慧 – 定義、技術原理、趨勢、以及應用領域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https://oosga.com/pillars/artificial-intelligence/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Robotics 2.0(1)-AI重新定義機器人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https://medium.com/marketingdatascience/robotics-2-0-1-ai%E9%87%8D%E6%96%B0%E5%AE%9A%E7%BE%A9%E6%A9%9F%E5%99%A8%E4%BA%BA-51f899569748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大大通:探討機器學習與深度學習之差異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https://www.wpgdadatong.com/tw/blog/detail?BID=B0286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泛科技:3 分鐘搞懂深度學習到底在深什麼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https://panx.asia/archives/53209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人工智慧的12個典型案例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https://kknews.cc/zh-tw/tech/zpvy4ol.html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uFill>
                  <a:noFill/>
                </a:uFill>
                <a:latin typeface="DFKai-SB"/>
                <a:ea typeface="DFKai-SB"/>
                <a:cs typeface="DFKai-SB"/>
                <a:sym typeface="DFKai-SB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HISKIO 程式部落</a:t>
            </a: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:滲透在生活中的四大 AI 技術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https://blog.hiskio.com/%E6%BB%B2%E9%80%8F%E5%9C%A8%E7%94%9F%E6%B4%BB%E4%B8%AD%E7%9A%84%E5%9B%9B%E5%A4%A7-ai-%E6%8A%80%E8%A1%93/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未來商務:機器人風潮吹進台灣餐飲業！ 對成本、品質、體驗是加分還是扣分？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https://fc.bnext.com.tw/articles/view/701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風傳媒:麻雀變鳳凰！Apple砸重金，最笨智慧助理Siri大翻身？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https://www.storm.mg/article/2789880?page=2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遠傳:仙拚仙!Google、Siri語音助理誰好用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https://www.fetnet.net/content/cbu/tw/lifecircle/tech/voice-assistant.html</a:t>
            </a:r>
            <a:endParaRPr sz="11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2021年AI的五大預測!人工智能未來的發展會是怎樣?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https://www.innopreneur.io/blogs/innovative-product-technology/ai-predictions-2021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de51734095_0_0"/>
          <p:cNvSpPr txBox="1"/>
          <p:nvPr/>
        </p:nvSpPr>
        <p:spPr>
          <a:xfrm>
            <a:off x="3285350" y="596150"/>
            <a:ext cx="310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圖片有幾張都是我們自己畫的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ea00fc358_1_12"/>
          <p:cNvSpPr txBox="1"/>
          <p:nvPr>
            <p:ph type="title"/>
          </p:nvPr>
        </p:nvSpPr>
        <p:spPr>
          <a:xfrm>
            <a:off x="-2982250" y="130100"/>
            <a:ext cx="9374100" cy="1332300"/>
          </a:xfrm>
          <a:prstGeom prst="rect">
            <a:avLst/>
          </a:prstGeom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資料來源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gdea00fc358_1_12"/>
          <p:cNvSpPr txBox="1"/>
          <p:nvPr/>
        </p:nvSpPr>
        <p:spPr>
          <a:xfrm>
            <a:off x="195600" y="1287975"/>
            <a:ext cx="11800800" cy="51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聯合新聞網:人工智慧浪潮下的新思維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https://udn.com/news/story/6871/5454926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AI人工智慧!機器學習＆突如其來的危機 芬特克FinTech EP3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https://www.youtube.com/watch?v=i0UxYDqlX6o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十三分鐘略懂AI技術:機器學習、深度學習技術原理及延伸應用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https://www.youtube.com/watch?v=UGdG4WpluJ8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未來城市:八張圖，一次搞懂人工智慧的現在、未來，及對你工作的影響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https://futurecity.cw.com.tw/article/743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iT邦幫忙AI的發展簡史１ — 達特矛斯會議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https://ithelp.ithome.com.tw/articles/10218719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人工智慧、機器學習和深度學習那裡不一樣?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https://medium.com/marketingdatascience/%E4%BA%BA%E5%B7%A5%E6%99%BA%E6%85%A7-%E6%A9%9F%E5%99%A8%E5%AD%B8%E7%BF%92%E5%92%8C%E6%B7%B1%E5%BA%A6%E5%AD%B8%E7%BF%92%E5%93%AA%E8%A3%A1%E4%B8%8D%E4%B8%80%E6%A8%A3-90ff862bf9b4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機器是如何學習與進步？人工智慧的核心技術與未來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</a:rPr>
              <a:t>http://scimonth.blogspot.com/2018/03/blog-post_56.html</a:t>
            </a:r>
            <a:endParaRPr sz="11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AI是什麼?淺談人工智慧，機器學習VS深度學習</a:t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ht</a:t>
            </a:r>
            <a:r>
              <a:rPr lang="zh-TW" sz="1100">
                <a:solidFill>
                  <a:schemeClr val="lt1"/>
                </a:solidFill>
              </a:rPr>
              <a:t>tps://www.youtube.com/watch?v=GPOe-dZhUU4</a:t>
            </a:r>
            <a:endParaRPr sz="11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FKai-SB"/>
              <a:buChar char="●"/>
            </a:pPr>
            <a:r>
              <a:rPr lang="zh-TW" sz="1100">
                <a:solidFill>
                  <a:schemeClr val="lt1"/>
                </a:solidFill>
              </a:rPr>
              <a:t>三大類機器學習：監督式、強化式、非監督式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</a:rPr>
              <a:t>https://ai4dt.wordpress.com/2018/05/25/%E4%B8%89%E5%A4%A7%E9%A1%9E%E6%A9%9F%E5%99%A8%E5%AD%B8%E7%BF%92%EF%BC%9A%E7%9B%A3%E7%9D%A3%E5%BC%8F%E3%80%81%E5%BC%B7%E5%8C%96%E5%BC%8F%E3%80%81%E9%9D%9E%E7%9B%A3%E7%9D%A3%E5%BC%8F/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zh-TW" sz="1100">
                <a:solidFill>
                  <a:schemeClr val="lt1"/>
                </a:solidFill>
              </a:rPr>
              <a:t>為什麼機器學習會夯翻天?你真的了解它的運作方式嗎?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chemeClr val="lt1"/>
                </a:solidFill>
              </a:rPr>
              <a:t>https://mile.cloud/zh/resources/blog/184/%E7%82%BA%E4%BB%80%E9%BA%BC%E6%A9%9F%E5%99%A8%E5%AD%B8%E7%BF%92%EF%BC%88Machine%20Learning%EF%BC%89%E6%9C%83%E5%A4%AF%E7%BF%BB%E5%A4%A9%EF%BC%9F%E4%BD%A0%E7%9C%9F%E7%9A%84%E4%BA%86%E8%A7%A3%E5%AE%83%E7%9A%84%E9%81%8B%E4%BD%9C%E6%96%B9%E5%BC%8F%E5%97%8E%EF%BC%9F</a:t>
            </a:r>
            <a:endParaRPr sz="11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ba8940409_0_1109"/>
          <p:cNvSpPr/>
          <p:nvPr/>
        </p:nvSpPr>
        <p:spPr>
          <a:xfrm>
            <a:off x="543325" y="358600"/>
            <a:ext cx="3774300" cy="940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 人工智慧 </a:t>
            </a:r>
            <a:r>
              <a:rPr b="1" lang="zh-TW" sz="4000">
                <a:solidFill>
                  <a:schemeClr val="dk1"/>
                </a:solidFill>
              </a:rPr>
              <a:t>(AI)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24" name="Google Shape;124;gdba8940409_0_1109"/>
          <p:cNvSpPr txBox="1"/>
          <p:nvPr>
            <p:ph idx="1" type="body"/>
          </p:nvPr>
        </p:nvSpPr>
        <p:spPr>
          <a:xfrm>
            <a:off x="1068750" y="1745725"/>
            <a:ext cx="10891800" cy="48060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rmAutofit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電腦表現出「類似人類智慧行為」的科技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</a:pPr>
            <a:r>
              <a:rPr lang="zh-TW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科學家：艾倫圖靈--</a:t>
            </a:r>
            <a:r>
              <a:rPr lang="zh-TW" sz="3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《計算機器和智慧》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57200" lvl="0" marL="457200" rtl="0" algn="l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eorgia"/>
              <a:buChar char="•"/>
            </a:pPr>
            <a:r>
              <a:rPr lang="zh-TW" sz="36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強人工智慧、弱人工智慧</a:t>
            </a:r>
            <a:endParaRPr sz="3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487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e51734095_3_4"/>
          <p:cNvSpPr txBox="1"/>
          <p:nvPr/>
        </p:nvSpPr>
        <p:spPr>
          <a:xfrm>
            <a:off x="824375" y="5202050"/>
            <a:ext cx="117150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38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Nunito"/>
              <a:buChar char="➔"/>
            </a:pPr>
            <a:r>
              <a:rPr b="1" lang="zh-TW" sz="3300" u="sng">
                <a:highlight>
                  <a:srgbClr val="CFE2F3"/>
                </a:highlight>
                <a:latin typeface="Nunito"/>
                <a:ea typeface="Nunito"/>
                <a:cs typeface="Nunito"/>
                <a:sym typeface="Nunito"/>
              </a:rPr>
              <a:t>如果C分辨不出哪個是電腦，就能稱A是具智能的機器</a:t>
            </a:r>
            <a:endParaRPr b="1" sz="3300" u="sng">
              <a:highlight>
                <a:srgbClr val="CFE2F3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gde51734095_3_4"/>
          <p:cNvSpPr txBox="1"/>
          <p:nvPr/>
        </p:nvSpPr>
        <p:spPr>
          <a:xfrm>
            <a:off x="984075" y="2094150"/>
            <a:ext cx="6486300" cy="3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C提問</a:t>
            </a:r>
            <a:endParaRPr sz="3200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A和B回答</a:t>
            </a:r>
            <a:endParaRPr sz="3200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>
                <a:solidFill>
                  <a:srgbClr val="F2F2F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C判斷A和B誰是人類誰是電腦</a:t>
            </a:r>
            <a:endParaRPr sz="3200">
              <a:solidFill>
                <a:srgbClr val="F2F2F2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1" name="Google Shape;131;gde51734095_3_4"/>
          <p:cNvSpPr/>
          <p:nvPr/>
        </p:nvSpPr>
        <p:spPr>
          <a:xfrm>
            <a:off x="616300" y="626275"/>
            <a:ext cx="4767900" cy="940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4000">
                <a:solidFill>
                  <a:srgbClr val="323232"/>
                </a:solidFill>
              </a:rPr>
              <a:t>模仿遊戲(圖靈測試)</a:t>
            </a:r>
            <a:endParaRPr/>
          </a:p>
        </p:txBody>
      </p:sp>
      <p:grpSp>
        <p:nvGrpSpPr>
          <p:cNvPr id="132" name="Google Shape;132;gde51734095_3_4"/>
          <p:cNvGrpSpPr/>
          <p:nvPr/>
        </p:nvGrpSpPr>
        <p:grpSpPr>
          <a:xfrm>
            <a:off x="7084691" y="533852"/>
            <a:ext cx="4508604" cy="4486946"/>
            <a:chOff x="7121400" y="505300"/>
            <a:chExt cx="4420200" cy="4420201"/>
          </a:xfrm>
        </p:grpSpPr>
        <p:grpSp>
          <p:nvGrpSpPr>
            <p:cNvPr id="133" name="Google Shape;133;gde51734095_3_4"/>
            <p:cNvGrpSpPr/>
            <p:nvPr/>
          </p:nvGrpSpPr>
          <p:grpSpPr>
            <a:xfrm>
              <a:off x="7121400" y="505300"/>
              <a:ext cx="4420200" cy="4420201"/>
              <a:chOff x="6768300" y="555050"/>
              <a:chExt cx="4420200" cy="4420201"/>
            </a:xfrm>
          </p:grpSpPr>
          <p:sp>
            <p:nvSpPr>
              <p:cNvPr id="134" name="Google Shape;134;gde51734095_3_4"/>
              <p:cNvSpPr/>
              <p:nvPr/>
            </p:nvSpPr>
            <p:spPr>
              <a:xfrm>
                <a:off x="6768300" y="555050"/>
                <a:ext cx="4420200" cy="4420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35" name="Google Shape;135;gde51734095_3_4"/>
              <p:cNvPicPr preferRelativeResize="0"/>
              <p:nvPr/>
            </p:nvPicPr>
            <p:blipFill rotWithShape="1">
              <a:blip r:embed="rId3">
                <a:alphaModFix/>
              </a:blip>
              <a:srcRect b="12487" l="0" r="0" t="0"/>
              <a:stretch/>
            </p:blipFill>
            <p:spPr>
              <a:xfrm>
                <a:off x="7005450" y="555050"/>
                <a:ext cx="3945900" cy="44202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6" name="Google Shape;136;gde51734095_3_4"/>
            <p:cNvSpPr txBox="1"/>
            <p:nvPr/>
          </p:nvSpPr>
          <p:spPr>
            <a:xfrm>
              <a:off x="8512550" y="3866975"/>
              <a:ext cx="706200" cy="6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000">
                  <a:latin typeface="Calibri"/>
                  <a:ea typeface="Calibri"/>
                  <a:cs typeface="Calibri"/>
                  <a:sym typeface="Calibri"/>
                </a:rPr>
                <a:t>C</a:t>
              </a:r>
              <a:endParaRPr b="1" sz="30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ba8940409_0_1085"/>
          <p:cNvSpPr/>
          <p:nvPr/>
        </p:nvSpPr>
        <p:spPr>
          <a:xfrm>
            <a:off x="808325" y="442875"/>
            <a:ext cx="4201800" cy="9408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chemeClr val="dk1"/>
                </a:solidFill>
              </a:rPr>
              <a:t> 人工智慧</a:t>
            </a:r>
            <a:r>
              <a:rPr b="1" lang="zh-TW" sz="4000">
                <a:solidFill>
                  <a:schemeClr val="dk1"/>
                </a:solidFill>
              </a:rPr>
              <a:t>的發展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2" name="Google Shape;142;gdba8940409_0_1085"/>
          <p:cNvSpPr/>
          <p:nvPr/>
        </p:nvSpPr>
        <p:spPr>
          <a:xfrm>
            <a:off x="2743200" y="5957250"/>
            <a:ext cx="225300" cy="286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dba8940409_0_1085"/>
          <p:cNvSpPr txBox="1"/>
          <p:nvPr/>
        </p:nvSpPr>
        <p:spPr>
          <a:xfrm>
            <a:off x="2620375" y="5957250"/>
            <a:ext cx="34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" name="Google Shape;144;gdba8940409_0_1085"/>
          <p:cNvGrpSpPr/>
          <p:nvPr/>
        </p:nvGrpSpPr>
        <p:grpSpPr>
          <a:xfrm>
            <a:off x="897537" y="1606075"/>
            <a:ext cx="10396925" cy="5001051"/>
            <a:chOff x="1067175" y="1614625"/>
            <a:chExt cx="10396925" cy="5001051"/>
          </a:xfrm>
        </p:grpSpPr>
        <p:grpSp>
          <p:nvGrpSpPr>
            <p:cNvPr id="145" name="Google Shape;145;gdba8940409_0_1085"/>
            <p:cNvGrpSpPr/>
            <p:nvPr/>
          </p:nvGrpSpPr>
          <p:grpSpPr>
            <a:xfrm>
              <a:off x="1067175" y="1614625"/>
              <a:ext cx="10396925" cy="5001051"/>
              <a:chOff x="1026425" y="1650250"/>
              <a:chExt cx="10396925" cy="5001051"/>
            </a:xfrm>
          </p:grpSpPr>
          <p:pic>
            <p:nvPicPr>
              <p:cNvPr id="146" name="Google Shape;146;gdba8940409_0_1085"/>
              <p:cNvPicPr preferRelativeResize="0"/>
              <p:nvPr/>
            </p:nvPicPr>
            <p:blipFill rotWithShape="1">
              <a:blip r:embed="rId3">
                <a:alphaModFix/>
              </a:blip>
              <a:srcRect b="22301" l="6157" r="26697" t="22659"/>
              <a:stretch/>
            </p:blipFill>
            <p:spPr>
              <a:xfrm>
                <a:off x="1026425" y="1650250"/>
                <a:ext cx="10396925" cy="50010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7" name="Google Shape;147;gdba8940409_0_1085"/>
              <p:cNvSpPr/>
              <p:nvPr/>
            </p:nvSpPr>
            <p:spPr>
              <a:xfrm>
                <a:off x="2715975" y="5841350"/>
                <a:ext cx="225300" cy="4851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FAFAF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gdba8940409_0_1085"/>
            <p:cNvSpPr txBox="1"/>
            <p:nvPr/>
          </p:nvSpPr>
          <p:spPr>
            <a:xfrm>
              <a:off x="2665975" y="5914050"/>
              <a:ext cx="348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800">
                  <a:latin typeface="Calibri"/>
                  <a:ea typeface="Calibri"/>
                  <a:cs typeface="Calibri"/>
                  <a:sym typeface="Calibri"/>
                </a:rPr>
                <a:t>達</a:t>
              </a:r>
              <a:endParaRPr b="1"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e51734095_5_18"/>
          <p:cNvSpPr txBox="1"/>
          <p:nvPr>
            <p:ph idx="1" type="body"/>
          </p:nvPr>
        </p:nvSpPr>
        <p:spPr>
          <a:xfrm>
            <a:off x="572125" y="1852400"/>
            <a:ext cx="11511600" cy="28311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-444500" lvl="0" marL="45720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icrosoft JhengHei"/>
              <a:buChar char="•"/>
            </a:pPr>
            <a:r>
              <a:rPr lang="zh-TW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訓練機器具有人工智慧的方法</a:t>
            </a:r>
            <a:endParaRPr sz="3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Char char="•"/>
            </a:pPr>
            <a:r>
              <a:rPr lang="zh-TW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從資料裡學習到規則的演算法</a:t>
            </a:r>
            <a:r>
              <a:rPr lang="zh-TW" sz="34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預測未來</a:t>
            </a:r>
            <a:endParaRPr sz="34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438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icrosoft JhengHei"/>
              <a:buChar char="•"/>
            </a:pPr>
            <a:r>
              <a:rPr lang="zh-TW" sz="330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弱人工智慧</a:t>
            </a:r>
            <a:endParaRPr sz="3300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rgbClr val="F2F2F2"/>
              </a:solidFill>
              <a:highlight>
                <a:srgbClr val="1C4587"/>
              </a:highlight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54" name="Google Shape;154;gde51734095_5_18"/>
          <p:cNvPicPr preferRelativeResize="0"/>
          <p:nvPr/>
        </p:nvPicPr>
        <p:blipFill rotWithShape="1">
          <a:blip r:embed="rId3">
            <a:alphaModFix/>
          </a:blip>
          <a:srcRect b="34745" l="13185" r="47921" t="37057"/>
          <a:stretch/>
        </p:blipFill>
        <p:spPr>
          <a:xfrm>
            <a:off x="4889838" y="3556800"/>
            <a:ext cx="6678725" cy="27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de51734095_5_18"/>
          <p:cNvSpPr/>
          <p:nvPr/>
        </p:nvSpPr>
        <p:spPr>
          <a:xfrm>
            <a:off x="688175" y="449000"/>
            <a:ext cx="2989500" cy="940800"/>
          </a:xfrm>
          <a:prstGeom prst="roundRect">
            <a:avLst>
              <a:gd fmla="val 16667" name="adj"/>
            </a:avLst>
          </a:prstGeom>
          <a:solidFill>
            <a:srgbClr val="D8AFE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222222"/>
                </a:solidFill>
              </a:rPr>
              <a:t>機器學習</a:t>
            </a:r>
            <a:endParaRPr>
              <a:solidFill>
                <a:srgbClr val="222222"/>
              </a:solidFill>
            </a:endParaRPr>
          </a:p>
        </p:txBody>
      </p:sp>
      <p:sp>
        <p:nvSpPr>
          <p:cNvPr id="156" name="Google Shape;156;gde51734095_5_18"/>
          <p:cNvSpPr txBox="1"/>
          <p:nvPr/>
        </p:nvSpPr>
        <p:spPr>
          <a:xfrm>
            <a:off x="-10004600" y="1640550"/>
            <a:ext cx="9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bb885a831_0_45"/>
          <p:cNvSpPr txBox="1"/>
          <p:nvPr>
            <p:ph idx="1" type="body"/>
          </p:nvPr>
        </p:nvSpPr>
        <p:spPr>
          <a:xfrm>
            <a:off x="-4550100" y="2322300"/>
            <a:ext cx="3996900" cy="4535700"/>
          </a:xfrm>
          <a:prstGeom prst="rect">
            <a:avLst/>
          </a:prstGeom>
        </p:spPr>
        <p:txBody>
          <a:bodyPr anchorCtr="0" anchor="t" bIns="60925" lIns="121900" spcFirstLastPara="1" rIns="121900" wrap="square" tIns="609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62" name="Google Shape;162;gdbb885a831_0_45"/>
          <p:cNvSpPr/>
          <p:nvPr/>
        </p:nvSpPr>
        <p:spPr>
          <a:xfrm>
            <a:off x="688175" y="449000"/>
            <a:ext cx="4164900" cy="940800"/>
          </a:xfrm>
          <a:prstGeom prst="roundRect">
            <a:avLst>
              <a:gd fmla="val 16667" name="adj"/>
            </a:avLst>
          </a:prstGeom>
          <a:solidFill>
            <a:srgbClr val="D8AFE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222222"/>
                </a:solidFill>
              </a:rPr>
              <a:t>機器學習的</a:t>
            </a:r>
            <a:r>
              <a:rPr b="1" lang="zh-TW" sz="4000">
                <a:solidFill>
                  <a:srgbClr val="222222"/>
                </a:solidFill>
              </a:rPr>
              <a:t>分類</a:t>
            </a:r>
            <a:endParaRPr>
              <a:solidFill>
                <a:srgbClr val="222222"/>
              </a:solidFill>
            </a:endParaRPr>
          </a:p>
        </p:txBody>
      </p:sp>
      <p:pic>
        <p:nvPicPr>
          <p:cNvPr id="163" name="Google Shape;163;gdbb885a831_0_45"/>
          <p:cNvPicPr preferRelativeResize="0"/>
          <p:nvPr/>
        </p:nvPicPr>
        <p:blipFill rotWithShape="1">
          <a:blip r:embed="rId3">
            <a:alphaModFix/>
          </a:blip>
          <a:srcRect b="6099" l="-159990" r="159990" t="-6100"/>
          <a:stretch/>
        </p:blipFill>
        <p:spPr>
          <a:xfrm>
            <a:off x="1263250" y="1389800"/>
            <a:ext cx="7037949" cy="3865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gdbb885a831_0_45"/>
          <p:cNvGrpSpPr/>
          <p:nvPr/>
        </p:nvGrpSpPr>
        <p:grpSpPr>
          <a:xfrm>
            <a:off x="2527675" y="1645125"/>
            <a:ext cx="7694850" cy="4898426"/>
            <a:chOff x="2248575" y="1734425"/>
            <a:chExt cx="7694850" cy="4898426"/>
          </a:xfrm>
        </p:grpSpPr>
        <p:pic>
          <p:nvPicPr>
            <p:cNvPr id="165" name="Google Shape;165;gdbb885a831_0_45"/>
            <p:cNvPicPr preferRelativeResize="0"/>
            <p:nvPr/>
          </p:nvPicPr>
          <p:blipFill rotWithShape="1">
            <a:blip r:embed="rId4">
              <a:alphaModFix/>
            </a:blip>
            <a:srcRect b="2864" l="3231" r="2277" t="6760"/>
            <a:stretch/>
          </p:blipFill>
          <p:spPr>
            <a:xfrm>
              <a:off x="2248575" y="1734425"/>
              <a:ext cx="7694850" cy="4898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gdbb885a831_0_45"/>
            <p:cNvSpPr txBox="1"/>
            <p:nvPr/>
          </p:nvSpPr>
          <p:spPr>
            <a:xfrm>
              <a:off x="3075175" y="2550900"/>
              <a:ext cx="2190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監督式學習</a:t>
              </a:r>
              <a:endParaRPr b="1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gdbb885a831_0_45"/>
            <p:cNvSpPr txBox="1"/>
            <p:nvPr/>
          </p:nvSpPr>
          <p:spPr>
            <a:xfrm>
              <a:off x="6772375" y="2550900"/>
              <a:ext cx="2598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半監督式學習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gdbb885a831_0_45"/>
            <p:cNvSpPr txBox="1"/>
            <p:nvPr/>
          </p:nvSpPr>
          <p:spPr>
            <a:xfrm>
              <a:off x="2809975" y="5132800"/>
              <a:ext cx="2721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非監督式學習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gdbb885a831_0_45"/>
            <p:cNvSpPr txBox="1"/>
            <p:nvPr/>
          </p:nvSpPr>
          <p:spPr>
            <a:xfrm>
              <a:off x="7021300" y="5132800"/>
              <a:ext cx="2190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3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強化式學習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f1af09c45_1_3"/>
          <p:cNvSpPr/>
          <p:nvPr/>
        </p:nvSpPr>
        <p:spPr>
          <a:xfrm>
            <a:off x="688175" y="449000"/>
            <a:ext cx="4164900" cy="940800"/>
          </a:xfrm>
          <a:prstGeom prst="roundRect">
            <a:avLst>
              <a:gd fmla="val 16667" name="adj"/>
            </a:avLst>
          </a:prstGeom>
          <a:solidFill>
            <a:srgbClr val="D8AFE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222222"/>
                </a:solidFill>
              </a:rPr>
              <a:t>機器學習的分類</a:t>
            </a:r>
            <a:endParaRPr>
              <a:solidFill>
                <a:srgbClr val="222222"/>
              </a:solidFill>
            </a:endParaRPr>
          </a:p>
        </p:txBody>
      </p:sp>
      <p:pic>
        <p:nvPicPr>
          <p:cNvPr id="175" name="Google Shape;175;gdf1af09c45_1_3"/>
          <p:cNvPicPr preferRelativeResize="0"/>
          <p:nvPr/>
        </p:nvPicPr>
        <p:blipFill rotWithShape="1">
          <a:blip r:embed="rId3">
            <a:alphaModFix/>
          </a:blip>
          <a:srcRect b="6099" l="-159990" r="159990" t="-6100"/>
          <a:stretch/>
        </p:blipFill>
        <p:spPr>
          <a:xfrm>
            <a:off x="1263250" y="1389800"/>
            <a:ext cx="7037949" cy="3865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6" name="Google Shape;176;gdf1af09c45_1_3"/>
          <p:cNvGraphicFramePr/>
          <p:nvPr/>
        </p:nvGraphicFramePr>
        <p:xfrm>
          <a:off x="807800" y="1625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{184C291F-FCA6-4557-9FAA-D6561481C847}</a:tableStyleId>
              </a:tblPr>
              <a:tblGrid>
                <a:gridCol w="1234450"/>
                <a:gridCol w="2362175"/>
                <a:gridCol w="2301200"/>
                <a:gridCol w="2407850"/>
                <a:gridCol w="2270725"/>
              </a:tblGrid>
              <a:tr h="1495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2700">
                          <a:solidFill>
                            <a:schemeClr val="lt1"/>
                          </a:solidFill>
                        </a:rPr>
                        <a:t> </a:t>
                      </a:r>
                      <a:endParaRPr sz="27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27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監督式學習</a:t>
                      </a:r>
                      <a:endParaRPr b="1" sz="27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27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半監督式學習</a:t>
                      </a:r>
                      <a:endParaRPr b="1" sz="27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27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非監督式學習</a:t>
                      </a:r>
                      <a:endParaRPr b="1" sz="27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27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強化式學習</a:t>
                      </a:r>
                      <a:endParaRPr b="1" sz="27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9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資料</a:t>
                      </a:r>
                      <a:endParaRPr b="1"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完整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少量完整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沒有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沒有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15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怎麼</a:t>
                      </a:r>
                      <a:endParaRPr b="1"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學習？</a:t>
                      </a:r>
                      <a:endParaRPr b="1"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對比誤差並修正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自行判斷其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不完整資料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照關聯性歸類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找出淺在規則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TW" sz="240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互動中學習</a:t>
                      </a:r>
                      <a:endParaRPr sz="2400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68575" marL="68575" anchor="ctr">
                    <a:lnL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bb885a831_0_53"/>
          <p:cNvSpPr/>
          <p:nvPr/>
        </p:nvSpPr>
        <p:spPr>
          <a:xfrm>
            <a:off x="688175" y="449000"/>
            <a:ext cx="3723000" cy="940800"/>
          </a:xfrm>
          <a:prstGeom prst="roundRect">
            <a:avLst>
              <a:gd fmla="val 16667" name="adj"/>
            </a:avLst>
          </a:prstGeom>
          <a:solidFill>
            <a:srgbClr val="D8AFE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000">
                <a:solidFill>
                  <a:srgbClr val="222222"/>
                </a:solidFill>
              </a:rPr>
              <a:t>機器學習</a:t>
            </a:r>
            <a:r>
              <a:rPr b="1" lang="zh-TW" sz="4000">
                <a:solidFill>
                  <a:srgbClr val="222222"/>
                </a:solidFill>
              </a:rPr>
              <a:t>步驟</a:t>
            </a:r>
            <a:endParaRPr b="1" sz="4000">
              <a:solidFill>
                <a:srgbClr val="222222"/>
              </a:solidFill>
            </a:endParaRPr>
          </a:p>
        </p:txBody>
      </p:sp>
      <p:pic>
        <p:nvPicPr>
          <p:cNvPr id="182" name="Google Shape;182;gdbb885a831_0_53"/>
          <p:cNvPicPr preferRelativeResize="0"/>
          <p:nvPr/>
        </p:nvPicPr>
        <p:blipFill rotWithShape="1">
          <a:blip r:embed="rId3">
            <a:alphaModFix/>
          </a:blip>
          <a:srcRect b="6099" l="-159990" r="159990" t="-6100"/>
          <a:stretch/>
        </p:blipFill>
        <p:spPr>
          <a:xfrm>
            <a:off x="1263250" y="1389800"/>
            <a:ext cx="7037949" cy="386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dbb885a831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36600"/>
            <a:ext cx="11881542" cy="50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自定义 116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7FA2"/>
      </a:accent1>
      <a:accent2>
        <a:srgbClr val="00B0F0"/>
      </a:accent2>
      <a:accent3>
        <a:srgbClr val="007FA2"/>
      </a:accent3>
      <a:accent4>
        <a:srgbClr val="00B0F0"/>
      </a:accent4>
      <a:accent5>
        <a:srgbClr val="007FA2"/>
      </a:accent5>
      <a:accent6>
        <a:srgbClr val="00B0F0"/>
      </a:accent6>
      <a:hlink>
        <a:srgbClr val="007FA2"/>
      </a:hlink>
      <a:folHlink>
        <a:srgbClr val="FF495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2021-06-01T05:21:53Z</dcterms:created>
  <dc:creator>德敏 曹</dc:creator>
</cp:coreProperties>
</file>